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71" r:id="rId3"/>
    <p:sldId id="272" r:id="rId4"/>
    <p:sldId id="257" r:id="rId5"/>
    <p:sldId id="267" r:id="rId6"/>
    <p:sldId id="261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02/01/2013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med">
    <p:zoom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714356"/>
            <a:ext cx="7406640" cy="1500198"/>
          </a:xfrm>
        </p:spPr>
        <p:txBody>
          <a:bodyPr>
            <a:noAutofit/>
          </a:bodyPr>
          <a:lstStyle/>
          <a:p>
            <a:pPr algn="ctr"/>
            <a:r>
              <a:rPr lang="fr-FR" sz="4800" dirty="0" smtClean="0"/>
              <a:t>Le curriculum du français au collège </a:t>
            </a:r>
            <a:endParaRPr lang="fr-FR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3000372"/>
            <a:ext cx="7406640" cy="3286148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Comment les représentations influencent -elles les choix didactiques?</a:t>
            </a:r>
            <a:endParaRPr lang="fr-FR" sz="4000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curriculum: quel fonctionnement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214554"/>
            <a:ext cx="7498080" cy="4357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2- </a:t>
            </a:r>
            <a:r>
              <a:rPr lang="fr-FR" dirty="0" smtClean="0">
                <a:solidFill>
                  <a:srgbClr val="FF0000"/>
                </a:solidFill>
              </a:rPr>
              <a:t>le curriculum formel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Conçu par les concepteurs des manuels</a:t>
            </a:r>
          </a:p>
          <a:p>
            <a:pPr>
              <a:buFontTx/>
              <a:buChar char="-"/>
            </a:pPr>
            <a:r>
              <a:rPr lang="fr-FR" dirty="0" smtClean="0"/>
              <a:t>En fonction de choix pédagogiques </a:t>
            </a:r>
            <a:r>
              <a:rPr lang="fr-FR" smtClean="0"/>
              <a:t>et didactiques reconnus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A partir de besoins généraux,  mais partiellement spécifiés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savoirs enseignables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857356" y="5786454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curriculum: quel fonctionnement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92919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3- </a:t>
            </a:r>
            <a:r>
              <a:rPr lang="fr-FR" dirty="0" smtClean="0">
                <a:solidFill>
                  <a:srgbClr val="FF0000"/>
                </a:solidFill>
              </a:rPr>
              <a:t>le curriculum pédagogique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Conçu par les enseignants.</a:t>
            </a:r>
          </a:p>
          <a:p>
            <a:pPr>
              <a:buFontTx/>
              <a:buChar char="-"/>
            </a:pPr>
            <a:r>
              <a:rPr lang="fr-FR" dirty="0" smtClean="0"/>
              <a:t>En fonction de choix didactiques précis</a:t>
            </a:r>
          </a:p>
          <a:p>
            <a:pPr>
              <a:buFontTx/>
              <a:buChar char="-"/>
            </a:pPr>
            <a:r>
              <a:rPr lang="fr-FR" dirty="0" smtClean="0"/>
              <a:t>A la suite d’une analyse spécifique des besoins  qui  sont  censés être clairement identifiés.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Savoirs à enseigner/ à apprendre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928794" y="5929330"/>
            <a:ext cx="107157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Fil conducteur: la chaine des transpositions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8662" y="1928803"/>
            <a:ext cx="7758138" cy="3929090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Transposition externe</a:t>
            </a:r>
            <a:r>
              <a:rPr lang="fr-FR" dirty="0" smtClean="0"/>
              <a:t>:  des savoirs savants aux savoirs enseignables!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00B050"/>
                </a:solidFill>
              </a:rPr>
              <a:t>Transposition interne</a:t>
            </a:r>
            <a:r>
              <a:rPr lang="fr-FR" dirty="0" smtClean="0"/>
              <a:t>:  des savoirs enseignables aux savoirs à enseigner et  à apprendre!</a:t>
            </a:r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débloquer la situation…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1- La pédagogie </a:t>
            </a:r>
            <a:r>
              <a:rPr lang="fr-FR" dirty="0" smtClean="0">
                <a:solidFill>
                  <a:srgbClr val="FF0000"/>
                </a:solidFill>
              </a:rPr>
              <a:t>du projet,  </a:t>
            </a:r>
            <a:r>
              <a:rPr lang="fr-FR" dirty="0" smtClean="0">
                <a:solidFill>
                  <a:srgbClr val="FF0000"/>
                </a:solidFill>
              </a:rPr>
              <a:t>à travers</a:t>
            </a:r>
          </a:p>
          <a:p>
            <a:pPr>
              <a:buFontTx/>
              <a:buChar char="-"/>
            </a:pPr>
            <a:r>
              <a:rPr lang="fr-FR" dirty="0" smtClean="0"/>
              <a:t>La planification des apprentissages</a:t>
            </a:r>
          </a:p>
          <a:p>
            <a:pPr>
              <a:buFontTx/>
              <a:buChar char="-"/>
            </a:pPr>
            <a:r>
              <a:rPr lang="fr-FR" dirty="0" smtClean="0"/>
              <a:t>La situation complexe</a:t>
            </a:r>
          </a:p>
          <a:p>
            <a:pPr>
              <a:buFontTx/>
              <a:buChar char="-"/>
            </a:pPr>
            <a:r>
              <a:rPr lang="fr-FR" dirty="0" smtClean="0"/>
              <a:t>La </a:t>
            </a:r>
            <a:r>
              <a:rPr lang="fr-FR" dirty="0" err="1" smtClean="0"/>
              <a:t>remédiation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débloquer la situation…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2- agir sur  les représentations:</a:t>
            </a:r>
          </a:p>
          <a:p>
            <a:pPr>
              <a:buFontTx/>
              <a:buChar char="-"/>
            </a:pPr>
            <a:r>
              <a:rPr lang="fr-FR" dirty="0" smtClean="0"/>
              <a:t>Inverser la logique pédagogique (enseignement </a:t>
            </a:r>
            <a:r>
              <a:rPr lang="fr-FR" dirty="0" smtClean="0">
                <a:solidFill>
                  <a:srgbClr val="00B050"/>
                </a:solidFill>
              </a:rPr>
              <a:t>vs</a:t>
            </a:r>
            <a:r>
              <a:rPr lang="fr-FR" dirty="0" smtClean="0"/>
              <a:t> apprentissage)</a:t>
            </a:r>
          </a:p>
          <a:p>
            <a:pPr>
              <a:buFontTx/>
              <a:buChar char="-"/>
            </a:pPr>
            <a:r>
              <a:rPr lang="fr-FR" dirty="0" smtClean="0"/>
              <a:t>Raisonner en termes de besoins et non en termes de niveaux.</a:t>
            </a:r>
          </a:p>
          <a:p>
            <a:pPr>
              <a:buFontTx/>
              <a:buChar char="-"/>
            </a:pPr>
            <a:r>
              <a:rPr lang="fr-FR" dirty="0" smtClean="0"/>
              <a:t>Responsabiliser progressivement les enseignants quant aux choix  didactiques </a:t>
            </a:r>
            <a:r>
              <a:rPr lang="fr-FR" dirty="0" err="1" smtClean="0"/>
              <a:t>contextualisés</a:t>
            </a:r>
            <a:r>
              <a:rPr lang="fr-FR" dirty="0" smtClean="0"/>
              <a:t> (liberté plus accrue quant au choix </a:t>
            </a:r>
            <a:r>
              <a:rPr lang="fr-FR" smtClean="0"/>
              <a:t>des méthodes, …).</a:t>
            </a:r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débloquer la situation…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143116"/>
            <a:ext cx="7498080" cy="4105284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3- la régulation du discours pédagogique selon le contexte d’utilisation:</a:t>
            </a:r>
          </a:p>
          <a:p>
            <a:pPr>
              <a:buFontTx/>
              <a:buChar char="-"/>
            </a:pPr>
            <a:r>
              <a:rPr lang="fr-FR" dirty="0" smtClean="0"/>
              <a:t>Dans les textes d’accompagnement.</a:t>
            </a:r>
          </a:p>
          <a:p>
            <a:pPr>
              <a:buFontTx/>
              <a:buChar char="-"/>
            </a:pPr>
            <a:r>
              <a:rPr lang="fr-FR" dirty="0" smtClean="0"/>
              <a:t>Dans les manuels scolaires.</a:t>
            </a:r>
          </a:p>
          <a:p>
            <a:pPr>
              <a:buFontTx/>
              <a:buChar char="-"/>
            </a:pPr>
            <a:r>
              <a:rPr lang="fr-FR" dirty="0" smtClean="0"/>
              <a:t>Dans les classes de français.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285992"/>
            <a:ext cx="7498080" cy="3962408"/>
          </a:xfrm>
        </p:spPr>
        <p:txBody>
          <a:bodyPr/>
          <a:lstStyle/>
          <a:p>
            <a:r>
              <a:rPr lang="fr-FR" dirty="0" smtClean="0"/>
              <a:t>Etat des lieux.</a:t>
            </a:r>
          </a:p>
          <a:p>
            <a:r>
              <a:rPr lang="fr-FR" dirty="0" smtClean="0"/>
              <a:t>Les incidences pédagogiques et didactiques</a:t>
            </a:r>
          </a:p>
          <a:p>
            <a:r>
              <a:rPr lang="fr-FR" dirty="0" smtClean="0"/>
              <a:t>Le fonctionnement du curriculum.</a:t>
            </a:r>
          </a:p>
          <a:p>
            <a:r>
              <a:rPr lang="fr-FR" dirty="0" smtClean="0"/>
              <a:t>Quelques pistes de réflexion ….</a:t>
            </a:r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Outils d ’investigation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r-FR" sz="4000" dirty="0" smtClean="0"/>
              <a:t>1- questionnaire</a:t>
            </a:r>
          </a:p>
          <a:p>
            <a:r>
              <a:rPr lang="fr-FR" sz="4000" dirty="0" smtClean="0"/>
              <a:t>2- comparaison de documents</a:t>
            </a:r>
          </a:p>
          <a:p>
            <a:r>
              <a:rPr lang="fr-FR" sz="4000" dirty="0" smtClean="0"/>
              <a:t>3- analyse de documents</a:t>
            </a:r>
            <a:endParaRPr lang="fr-FR" sz="4000" dirty="0"/>
          </a:p>
        </p:txBody>
      </p:sp>
    </p:spTree>
  </p:cSld>
  <p:clrMapOvr>
    <a:masterClrMapping/>
  </p:clrMapOvr>
  <p:transition spd="med"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État des lieux ou le poids des représentations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1538" y="1785926"/>
            <a:ext cx="8072462" cy="4462474"/>
          </a:xfrm>
        </p:spPr>
        <p:txBody>
          <a:bodyPr/>
          <a:lstStyle/>
          <a:p>
            <a:r>
              <a:rPr lang="fr-FR" dirty="0" smtClean="0"/>
              <a:t>Le curriculum est assimilé au manuel scolaire.</a:t>
            </a:r>
          </a:p>
          <a:p>
            <a:r>
              <a:rPr lang="fr-FR" dirty="0" smtClean="0"/>
              <a:t>Le manuel scolaire est assimilé au « programme officiel »</a:t>
            </a:r>
          </a:p>
          <a:p>
            <a:r>
              <a:rPr lang="fr-FR" dirty="0" smtClean="0"/>
              <a:t>La notion de « programme » est dominante dans  le discours  pédagogique.</a:t>
            </a:r>
          </a:p>
          <a:p>
            <a:r>
              <a:rPr lang="fr-FR" dirty="0" smtClean="0"/>
              <a:t>L’examen est le seul argument défendant la notion de « programme ».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L’impact des représentations sur les choix pédagogiques et didactiques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2976" y="2643182"/>
            <a:ext cx="7543824" cy="3482981"/>
          </a:xfrm>
        </p:spPr>
        <p:txBody>
          <a:bodyPr/>
          <a:lstStyle/>
          <a:p>
            <a:r>
              <a:rPr lang="fr-FR" dirty="0" smtClean="0"/>
              <a:t>Objectifs et Contenus </a:t>
            </a:r>
          </a:p>
          <a:p>
            <a:r>
              <a:rPr lang="fr-FR" dirty="0" smtClean="0"/>
              <a:t>Pratiques et démarches</a:t>
            </a:r>
          </a:p>
          <a:p>
            <a:r>
              <a:rPr lang="fr-FR" dirty="0" smtClean="0"/>
              <a:t>Comportements .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et contenus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/>
          <a:lstStyle/>
          <a:p>
            <a:r>
              <a:rPr lang="fr-FR" dirty="0" smtClean="0"/>
              <a:t>La persistance de savoirs savants.</a:t>
            </a:r>
          </a:p>
          <a:p>
            <a:r>
              <a:rPr lang="fr-FR" dirty="0" smtClean="0"/>
              <a:t>L’adoption d’objectifs figés.</a:t>
            </a:r>
          </a:p>
          <a:p>
            <a:r>
              <a:rPr lang="fr-FR" dirty="0" smtClean="0"/>
              <a:t>L’absence de stratégie de priorisation.</a:t>
            </a:r>
          </a:p>
          <a:p>
            <a:r>
              <a:rPr lang="fr-FR" dirty="0" smtClean="0"/>
              <a:t>L’opacité du discours pédagogique  qui se veut hautement métalinguistique.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Pratiques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r>
              <a:rPr lang="fr-FR" dirty="0" smtClean="0"/>
              <a:t>L’adoption systématique de la linéarité du manuel scolaire. (pas de projet)</a:t>
            </a:r>
          </a:p>
          <a:p>
            <a:r>
              <a:rPr lang="fr-FR" dirty="0" smtClean="0"/>
              <a:t>L’uniformisation de l’enseignement / apprentissage.</a:t>
            </a:r>
          </a:p>
          <a:p>
            <a:r>
              <a:rPr lang="fr-FR" dirty="0" smtClean="0"/>
              <a:t> la mécanisation pédagogique.</a:t>
            </a:r>
          </a:p>
          <a:p>
            <a:r>
              <a:rPr lang="fr-FR" dirty="0" smtClean="0"/>
              <a:t>La réduction des  références  cognitives et pédagogiques.</a:t>
            </a:r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comportements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/>
          <a:lstStyle/>
          <a:p>
            <a:r>
              <a:rPr lang="fr-FR" dirty="0" smtClean="0"/>
              <a:t>L’attentisme pédagogique</a:t>
            </a:r>
          </a:p>
          <a:p>
            <a:r>
              <a:rPr lang="fr-FR" dirty="0" smtClean="0"/>
              <a:t>La stratégie </a:t>
            </a:r>
            <a:r>
              <a:rPr lang="fr-FR" smtClean="0"/>
              <a:t>de « déculpabilisation pédagogique ».</a:t>
            </a:r>
            <a:endParaRPr lang="fr-FR" dirty="0" smtClean="0"/>
          </a:p>
          <a:p>
            <a:r>
              <a:rPr lang="fr-FR" dirty="0" smtClean="0"/>
              <a:t>Le discours de crise.</a:t>
            </a:r>
          </a:p>
          <a:p>
            <a:r>
              <a:rPr lang="fr-FR" dirty="0" smtClean="0"/>
              <a:t>La méfiance  et la réticence.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05026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 curriculum: quel fonctionnement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3500" dirty="0" smtClean="0"/>
              <a:t>1- </a:t>
            </a:r>
            <a:r>
              <a:rPr lang="fr-FR" sz="3500" dirty="0" smtClean="0">
                <a:solidFill>
                  <a:srgbClr val="FF0000"/>
                </a:solidFill>
              </a:rPr>
              <a:t>Le curriculum officiel : </a:t>
            </a:r>
          </a:p>
          <a:p>
            <a:pPr>
              <a:buFontTx/>
              <a:buChar char="-"/>
            </a:pPr>
            <a:r>
              <a:rPr lang="fr-FR" sz="3500" dirty="0" smtClean="0"/>
              <a:t>Conçu par les experts</a:t>
            </a:r>
          </a:p>
          <a:p>
            <a:pPr>
              <a:buFontTx/>
              <a:buChar char="-"/>
            </a:pPr>
            <a:r>
              <a:rPr lang="fr-FR" sz="3500" dirty="0" smtClean="0"/>
              <a:t>En fonction de choix politiques et éducatifs</a:t>
            </a:r>
          </a:p>
          <a:p>
            <a:pPr>
              <a:buFontTx/>
              <a:buChar char="-"/>
            </a:pPr>
            <a:r>
              <a:rPr lang="fr-FR" sz="3500" dirty="0" smtClean="0"/>
              <a:t>Selon des besoins généraux.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</a:t>
            </a:r>
          </a:p>
          <a:p>
            <a:pPr>
              <a:buNone/>
            </a:pPr>
            <a:r>
              <a:rPr lang="fr-FR" dirty="0" smtClean="0"/>
              <a:t>           </a:t>
            </a:r>
          </a:p>
          <a:p>
            <a:pPr>
              <a:buNone/>
            </a:pPr>
            <a:r>
              <a:rPr lang="fr-FR" dirty="0" smtClean="0"/>
              <a:t>               savoirs savants.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1714480" y="5786454"/>
            <a:ext cx="785818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298</TotalTime>
  <Words>458</Words>
  <PresentationFormat>Affichage à l'écran (4:3)</PresentationFormat>
  <Paragraphs>79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Solstice</vt:lpstr>
      <vt:lpstr>Le curriculum du français au collège </vt:lpstr>
      <vt:lpstr>plan</vt:lpstr>
      <vt:lpstr>Outils d ’investigation</vt:lpstr>
      <vt:lpstr>État des lieux ou le poids des représentations</vt:lpstr>
      <vt:lpstr>L’impact des représentations sur les choix pédagogiques et didactiques </vt:lpstr>
      <vt:lpstr>Objectifs et contenus </vt:lpstr>
      <vt:lpstr>Pratiques </vt:lpstr>
      <vt:lpstr>Les comportements</vt:lpstr>
      <vt:lpstr>Le curriculum: quel fonctionnement ?</vt:lpstr>
      <vt:lpstr>Le curriculum: quel fonctionnement ?</vt:lpstr>
      <vt:lpstr>Le curriculum: quel fonctionnement ?</vt:lpstr>
      <vt:lpstr>Fil conducteur: la chaine des transpositions</vt:lpstr>
      <vt:lpstr>Pour débloquer la situation…</vt:lpstr>
      <vt:lpstr>Pour débloquer la situation…</vt:lpstr>
      <vt:lpstr>Pour débloquer la situation…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curriculum du français et les problèmes d’apprentissage</dc:title>
  <cp:lastModifiedBy>reza</cp:lastModifiedBy>
  <cp:revision>74</cp:revision>
  <dcterms:modified xsi:type="dcterms:W3CDTF">2013-01-02T15:19:15Z</dcterms:modified>
</cp:coreProperties>
</file>