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2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6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7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9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81" r:id="rId2"/>
    <p:sldMasterId id="2147483794" r:id="rId3"/>
    <p:sldMasterId id="2147483808" r:id="rId4"/>
    <p:sldMasterId id="2147483821" r:id="rId5"/>
    <p:sldMasterId id="2147483834" r:id="rId6"/>
    <p:sldMasterId id="2147483847" r:id="rId7"/>
    <p:sldMasterId id="2147483860" r:id="rId8"/>
    <p:sldMasterId id="2147483873" r:id="rId9"/>
    <p:sldMasterId id="2147483886" r:id="rId10"/>
    <p:sldMasterId id="2147483900" r:id="rId11"/>
    <p:sldMasterId id="2147483913" r:id="rId12"/>
    <p:sldMasterId id="2147483925" r:id="rId13"/>
    <p:sldMasterId id="2147483938" r:id="rId14"/>
    <p:sldMasterId id="2147483950" r:id="rId15"/>
    <p:sldMasterId id="2147483962" r:id="rId16"/>
    <p:sldMasterId id="2147483974" r:id="rId17"/>
    <p:sldMasterId id="2147483986" r:id="rId18"/>
    <p:sldMasterId id="2147484000" r:id="rId19"/>
    <p:sldMasterId id="2147484018" r:id="rId20"/>
  </p:sldMasterIdLst>
  <p:notesMasterIdLst>
    <p:notesMasterId r:id="rId33"/>
  </p:notesMasterIdLst>
  <p:handoutMasterIdLst>
    <p:handoutMasterId r:id="rId34"/>
  </p:handoutMasterIdLst>
  <p:sldIdLst>
    <p:sldId id="277" r:id="rId21"/>
    <p:sldId id="256" r:id="rId22"/>
    <p:sldId id="265" r:id="rId23"/>
    <p:sldId id="266" r:id="rId24"/>
    <p:sldId id="257" r:id="rId25"/>
    <p:sldId id="259" r:id="rId26"/>
    <p:sldId id="278" r:id="rId27"/>
    <p:sldId id="267" r:id="rId28"/>
    <p:sldId id="263" r:id="rId29"/>
    <p:sldId id="271" r:id="rId30"/>
    <p:sldId id="279" r:id="rId31"/>
    <p:sldId id="275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1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E8344-4ACA-4DB8-B28B-1E2C2B6B493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Professeur : Fatima-Zahra AICHI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60B51-D48E-46E9-9BEC-6E7357BAB9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4776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F1C27-AC65-493D-AA23-457D6FFC509F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Professeur : Fatima-Zahra AICHI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DCC7B-7A4C-4A07-9613-692289A69C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7792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DCC7B-7A4C-4A07-9613-692289A69CAC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: Fatima-Zahra AICHI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20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CA63-B7A1-48FD-9467-2444229C18D5}" type="datetime1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80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A573-C0F8-4655-BB26-B2BDC69C1CA6}" type="datetime1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0564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19DA-00A3-4148-85AB-9014D0F100AF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EF5D-39C5-4F46-8C4E-5426388B1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333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19DA-00A3-4148-85AB-9014D0F100AF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EF5D-39C5-4F46-8C4E-5426388B1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9448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19DA-00A3-4148-85AB-9014D0F100AF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EF5D-39C5-4F46-8C4E-5426388B1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4531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Abdelaziz DADI</a:t>
            </a:r>
            <a:endParaRPr lang="fr-FR" dirty="0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76C-5FAC-4D85-95F0-8DAD71B6E33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B9F-C4CF-4122-A1ED-DAE448E51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972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76C-5FAC-4D85-95F0-8DAD71B6E33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B9F-C4CF-4122-A1ED-DAE448E51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2345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76C-5FAC-4D85-95F0-8DAD71B6E33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B9F-C4CF-4122-A1ED-DAE448E51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4267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76C-5FAC-4D85-95F0-8DAD71B6E33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B9F-C4CF-4122-A1ED-DAE448E51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1119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76C-5FAC-4D85-95F0-8DAD71B6E33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B9F-C4CF-4122-A1ED-DAE448E51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1349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76C-5FAC-4D85-95F0-8DAD71B6E33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B9F-C4CF-4122-A1ED-DAE448E51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80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DBBB-6AFF-432B-8195-6AD012314E03}" type="datetime1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6387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76C-5FAC-4D85-95F0-8DAD71B6E33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B9F-C4CF-4122-A1ED-DAE448E51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2199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76C-5FAC-4D85-95F0-8DAD71B6E33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B9F-C4CF-4122-A1ED-DAE448E51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1968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76C-5FAC-4D85-95F0-8DAD71B6E33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B9F-C4CF-4122-A1ED-DAE448E51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9486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76C-5FAC-4D85-95F0-8DAD71B6E33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B9F-C4CF-4122-A1ED-DAE448E51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2455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76C-5FAC-4D85-95F0-8DAD71B6E33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6B9F-C4CF-4122-A1ED-DAE448E51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3119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Abdelaziz DADI</a:t>
            </a:r>
            <a:endParaRPr lang="fr-FR" dirty="0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1792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1936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5491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75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0416-9E0A-4644-BA60-AC331E27A5B3}" type="datetime1">
              <a:rPr lang="fr-FR" smtClean="0"/>
              <a:t>31/03/2020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3205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366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5702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3500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4601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59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9041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82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Abdelaziz DADI</a:t>
            </a:r>
            <a:endParaRPr lang="fr-FR" dirty="0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801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0416-9E0A-4644-BA60-AC331E27A5B3}" type="datetime1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1324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1593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1233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0955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8114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9002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6281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1217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06859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0564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63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0416-9E0A-4644-BA60-AC331E27A5B3}" type="datetime1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1257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Abdelaziz DADI</a:t>
            </a:r>
            <a:endParaRPr lang="fr-FR" dirty="0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0777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0982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2117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6620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3024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6941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8518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5807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7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0416-9E0A-4644-BA60-AC331E27A5B3}" type="datetime1">
              <a:rPr lang="fr-FR" smtClean="0"/>
              <a:t>31/03/2020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1928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2753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9845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0310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2329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54069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0455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9530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1605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363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D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0416-9E0A-4644-BA60-AC331E27A5B3}" type="datetime1">
              <a:rPr lang="fr-FR" smtClean="0"/>
              <a:t>31/03/2020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9090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13456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09128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125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46093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0880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6231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80024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8456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257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359A-A619-498B-9DD6-2D40DBCF0DDD}" type="datetime1">
              <a:rPr lang="fr-FR" smtClean="0"/>
              <a:t>31/03/2020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59890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2281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91928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5182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29448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6932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22696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13610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1259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3285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367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C65-AD6D-41B5-9A66-5335F44BB5F1}" type="datetime1">
              <a:rPr lang="fr-FR" smtClean="0"/>
              <a:t>31/03/2020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9668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71842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51746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80143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24180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92910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6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6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65149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41324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61022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25019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29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0777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69130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0956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3978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6993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59489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87495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71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71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02957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4334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76033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00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6126-CA21-47C9-A176-1B18AEDBC75C}" type="datetime1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159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09824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64275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92006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87919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32648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14163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9929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07549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22734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Abdelaziz DADI</a:t>
            </a:r>
            <a:endParaRPr lang="fr-FR" dirty="0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Abdelaziz DADI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913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21172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Abdelaziz DADI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12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Abdelaziz DADI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DNL / français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dirty="0" smtClean="0"/>
              <a:t>2019-2020</a:t>
            </a:r>
            <a:endParaRPr lang="fr-B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75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51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211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37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37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37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98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36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66202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359A-A619-498B-9DD6-2D40DBCF0DDD}" type="datetime1">
              <a:rPr lang="fr-FR" smtClean="0"/>
              <a:t>31/03/2020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59890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C65-AD6D-41B5-9A66-5335F44BB5F1}" type="datetime1">
              <a:rPr lang="fr-FR" smtClean="0"/>
              <a:t>31/03/2020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96686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17922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19369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54914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75486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32051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3665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570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30249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35002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46012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59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90418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82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Abdelaziz DADI</a:t>
            </a:r>
            <a:endParaRPr lang="fr-FR" dirty="0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359A-A619-498B-9DD6-2D40DBCF0DDD}" type="datetime1">
              <a:rPr lang="fr-FR" smtClean="0"/>
              <a:t>31/03/2020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59890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BC65-AD6D-41B5-9A66-5335F44BB5F1}" type="datetime1">
              <a:rPr lang="fr-FR" smtClean="0"/>
              <a:t>31/03/2020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96686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Abdelaziz DADI</a:t>
            </a:r>
            <a:endParaRPr lang="fr-FR" dirty="0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Abdelaziz DADI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DNL / français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smtClean="0"/>
              <a:t>2019-2020</a:t>
            </a:r>
            <a:endParaRPr lang="fr-B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69411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359A-A619-498B-9DD6-2D40DBCF0DDD}" type="datetime1">
              <a:rPr lang="fr-FR" smtClean="0"/>
              <a:t>31/03/2020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598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851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580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7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192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27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EC34-1D0D-4475-BAE0-ACC97119B6B0}" type="datetime1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123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Abdelaziz DADI</a:t>
            </a:r>
            <a:endParaRPr lang="fr-FR" dirty="0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984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031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232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540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045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953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160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363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90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95A6-450B-4627-964D-8A0F5C8A313F}" type="datetime1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095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134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091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12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Abdelaziz DADI</a:t>
            </a:r>
            <a:endParaRPr lang="fr-FR" dirty="0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460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088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623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800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845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25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B2AC-530B-47AF-9D14-307A96F71562}" type="datetime1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8114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228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9192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51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294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693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Abdelaziz DADI</a:t>
            </a:r>
            <a:endParaRPr lang="fr-FR" dirty="0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226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136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125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32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1F51-16C0-4FE5-960C-3983C0DDCAB9}" type="datetime1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900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367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7184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517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8014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2418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92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A23-A02D-4553-A7BF-D6F9F2E4186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EDB3-2E21-47E6-8BC3-E0B3BE043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6514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Abdelaziz DADI</a:t>
            </a:r>
            <a:endParaRPr lang="fr-FR" dirty="0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4132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61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C413-1CAF-48F4-A6B6-09D92B388C93}" type="datetime1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6281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2501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290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6913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0956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397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699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594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8749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0295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Abdelaziz DADI</a:t>
            </a:r>
            <a:endParaRPr lang="fr-FR" dirty="0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01FF-A956-48BC-8740-8853CCD1C1A5}" type="datetime1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1217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4334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7603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0062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6427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9200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8791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3264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1416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3215217" y="1341453"/>
            <a:ext cx="4800600" cy="30956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0992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07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D1BE-061D-45FA-97DD-2DD1EBA241F0}" type="datetime1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0685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2273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Abdelaziz DADI</a:t>
            </a:r>
            <a:endParaRPr lang="fr-FR" dirty="0"/>
          </a:p>
        </p:txBody>
      </p:sp>
      <p:sp>
        <p:nvSpPr>
          <p:cNvPr id="26" name="Titr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19DA-00A3-4148-85AB-9014D0F100AF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EF5D-39C5-4F46-8C4E-5426388B1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0475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19DA-00A3-4148-85AB-9014D0F100AF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EF5D-39C5-4F46-8C4E-5426388B1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9972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19DA-00A3-4148-85AB-9014D0F100AF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EF5D-39C5-4F46-8C4E-5426388B1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9669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19DA-00A3-4148-85AB-9014D0F100AF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EF5D-39C5-4F46-8C4E-5426388B1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1113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19DA-00A3-4148-85AB-9014D0F100AF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EF5D-39C5-4F46-8C4E-5426388B1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4541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19DA-00A3-4148-85AB-9014D0F100AF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EF5D-39C5-4F46-8C4E-5426388B1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7814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19DA-00A3-4148-85AB-9014D0F100AF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EF5D-39C5-4F46-8C4E-5426388B1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7260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19DA-00A3-4148-85AB-9014D0F100AF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4EF5D-39C5-4F46-8C4E-5426388B1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7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4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A0416-9E0A-4644-BA60-AC331E27A5B3}" type="datetime1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5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29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Abdelaziz DADI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05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6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61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31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2019/2020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Français / DNL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Abdelaziz DADI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937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99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2019/2020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08" y="6250199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Français / DNL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98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Abdelaziz DADI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80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16" r:id="rId14"/>
    <p:sldLayoutId id="2147484017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CB323-46EB-4D32-9960-905DA5C8BB85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B050C-BE30-4C69-9B8C-59159F4644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29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4F65-BEE7-4A63-B835-C45B222F4A82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DE60-BA79-47FA-9A23-5198C8569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6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7A0416-9E0A-4644-BA60-AC331E27A5B3}" type="datetime1">
              <a:rPr lang="fr-FR" smtClean="0"/>
              <a:t>31/03/2020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3667BA8-BB4C-4859-8D5C-863CD86C28A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462E7-6920-4E7F-B20C-C36600DECD1D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ABA54-4F03-4CF2-BC27-88524BA7F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61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78F68-DE15-4514-A316-3AB6776D1AD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B029-C316-459B-AFFD-547370E81A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31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2019/2020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Français / DNL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Abdelaziz DADI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937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58655-B234-415B-9CA9-09D7EF30560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F3B0-23D4-4A5F-A2A9-B995C82BB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336BC-6162-44D6-91A4-6293BE4392D9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3A75-FBBC-429D-AD23-FA14D6B90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619DA-00A3-4148-85AB-9014D0F100AF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4EF5D-39C5-4F46-8C4E-5426388B1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68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776C-5FAC-4D85-95F0-8DAD71B6E338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6B9F-C4CF-4122-A1ED-DAE448E511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89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1564395"/>
            <a:ext cx="10353761" cy="1575412"/>
          </a:xfrm>
        </p:spPr>
        <p:txBody>
          <a:bodyPr/>
          <a:lstStyle/>
          <a:p>
            <a:r>
              <a:rPr lang="fr-FR" dirty="0" smtClean="0"/>
              <a:t>L’expression de la condition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95" y="3316077"/>
            <a:ext cx="5106004" cy="2475123"/>
          </a:xfrm>
        </p:spPr>
        <p:txBody>
          <a:bodyPr/>
          <a:lstStyle/>
          <a:p>
            <a:r>
              <a:rPr lang="fr-FR" dirty="0" smtClean="0"/>
              <a:t>Mme F-Z. AÏCHI</a:t>
            </a:r>
          </a:p>
          <a:p>
            <a:r>
              <a:rPr lang="fr-FR" dirty="0" smtClean="0"/>
              <a:t>Collège Oued ZA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51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913794" y="1108865"/>
            <a:ext cx="10353763" cy="3321467"/>
          </a:xfrm>
        </p:spPr>
        <p:txBody>
          <a:bodyPr/>
          <a:lstStyle/>
          <a:p>
            <a:pPr algn="l"/>
            <a:r>
              <a:rPr lang="fr-FR" dirty="0" smtClean="0"/>
              <a:t>Exercice II</a:t>
            </a:r>
          </a:p>
          <a:p>
            <a:pPr algn="l"/>
            <a:r>
              <a:rPr lang="fr-FR" sz="2000" dirty="0" smtClean="0">
                <a:solidFill>
                  <a:srgbClr val="FFFF00"/>
                </a:solidFill>
              </a:rPr>
              <a:t> Complète les phrases afin d’exprimer une condition :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/>
              <a:t> </a:t>
            </a:r>
            <a:r>
              <a:rPr lang="fr-FR" dirty="0" smtClean="0"/>
              <a:t>…………………………………………, tu pourrais voir le début du film.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 smtClean="0"/>
              <a:t>si nous sortons jouer sous la pluie ,. ………………………………………….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 smtClean="0"/>
              <a:t>si les élèves poursuivent leur enseignement à distance , ……………………………………………………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 smtClean="0"/>
              <a:t>……………………………………………………., tu auras souvent mal aux dents 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5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694063"/>
            <a:ext cx="10355327" cy="352540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Jouons avec « si »: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913794" y="1652530"/>
            <a:ext cx="10353763" cy="4138670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/>
              <a:t>Voici un poème de </a:t>
            </a:r>
            <a:r>
              <a:rPr lang="fr-FR" b="1" dirty="0" err="1" smtClean="0"/>
              <a:t>Perochon</a:t>
            </a:r>
            <a:r>
              <a:rPr lang="fr-FR" b="1" dirty="0" smtClean="0"/>
              <a:t>:                                                      je fais mon poème en complétant les vers suivants</a:t>
            </a:r>
            <a:r>
              <a:rPr lang="fr-FR" dirty="0" smtClean="0"/>
              <a:t>:</a:t>
            </a:r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Si j'avais une bicyclette,</a:t>
            </a:r>
            <a:r>
              <a:rPr lang="fr-FR" dirty="0"/>
              <a:t> </a:t>
            </a:r>
            <a:r>
              <a:rPr lang="fr-FR" dirty="0" smtClean="0"/>
              <a:t>                                                                  Si </a:t>
            </a:r>
            <a:r>
              <a:rPr lang="fr-FR" dirty="0"/>
              <a:t>j'avais </a:t>
            </a:r>
            <a:endParaRPr lang="fr-FR" dirty="0" smtClean="0"/>
          </a:p>
          <a:p>
            <a:pPr algn="l"/>
            <a:r>
              <a:rPr lang="fr-FR" dirty="0" smtClean="0"/>
              <a:t>J'irais dès le soleil levant,</a:t>
            </a:r>
            <a:r>
              <a:rPr lang="fr-FR" dirty="0"/>
              <a:t> </a:t>
            </a:r>
            <a:r>
              <a:rPr lang="fr-FR" dirty="0" smtClean="0"/>
              <a:t>                                                           J'irais </a:t>
            </a:r>
          </a:p>
          <a:p>
            <a:pPr algn="l"/>
            <a:r>
              <a:rPr lang="fr-FR" dirty="0" smtClean="0"/>
              <a:t>Par les routes blanches et nettes                                                   Par </a:t>
            </a:r>
            <a:r>
              <a:rPr lang="fr-FR" dirty="0"/>
              <a:t>les </a:t>
            </a:r>
            <a:endParaRPr lang="fr-FR" dirty="0" smtClean="0"/>
          </a:p>
          <a:p>
            <a:pPr algn="l"/>
            <a:r>
              <a:rPr lang="fr-FR" dirty="0" smtClean="0"/>
              <a:t>J'irais plus vite que le vent.</a:t>
            </a:r>
            <a:r>
              <a:rPr lang="fr-FR" dirty="0"/>
              <a:t> </a:t>
            </a:r>
            <a:r>
              <a:rPr lang="fr-FR" dirty="0" smtClean="0"/>
              <a:t>                                                        J‘                </a:t>
            </a:r>
            <a:r>
              <a:rPr lang="fr-FR" dirty="0"/>
              <a:t>plus vite que le vent.</a:t>
            </a:r>
          </a:p>
          <a:p>
            <a:pPr algn="l"/>
            <a:endParaRPr lang="fr-FR" dirty="0" smtClean="0"/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Si j'avais une automobile                                                              Si j‘                </a:t>
            </a:r>
            <a:r>
              <a:rPr lang="fr-FR" dirty="0"/>
              <a:t>une automobile</a:t>
            </a:r>
          </a:p>
          <a:p>
            <a:pPr algn="l"/>
            <a:r>
              <a:rPr lang="fr-FR" dirty="0" smtClean="0"/>
              <a:t>Je roulerais au clair matin,</a:t>
            </a:r>
            <a:r>
              <a:rPr lang="fr-FR" dirty="0"/>
              <a:t> </a:t>
            </a:r>
            <a:r>
              <a:rPr lang="fr-FR" dirty="0" smtClean="0"/>
              <a:t>                                                           Je                  au </a:t>
            </a:r>
            <a:r>
              <a:rPr lang="fr-FR" dirty="0"/>
              <a:t>clair matin,</a:t>
            </a:r>
          </a:p>
          <a:p>
            <a:pPr algn="l"/>
            <a:r>
              <a:rPr lang="fr-FR" dirty="0" smtClean="0"/>
              <a:t>Je roulerais de ville en ville                                                       Je </a:t>
            </a:r>
            <a:r>
              <a:rPr lang="fr-FR" dirty="0"/>
              <a:t>roulerais </a:t>
            </a:r>
            <a:r>
              <a:rPr lang="fr-FR" dirty="0" smtClean="0"/>
              <a:t>de</a:t>
            </a:r>
            <a:endParaRPr lang="fr-FR" dirty="0"/>
          </a:p>
          <a:p>
            <a:pPr algn="l"/>
            <a:r>
              <a:rPr lang="fr-FR" dirty="0" smtClean="0"/>
              <a:t>Jusqu'aux murailles de Pékin.</a:t>
            </a:r>
            <a:r>
              <a:rPr lang="fr-FR" dirty="0"/>
              <a:t> </a:t>
            </a:r>
            <a:r>
              <a:rPr lang="fr-FR" dirty="0" smtClean="0"/>
              <a:t>                                                 Jusqu'aux</a:t>
            </a:r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2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913794" y="759854"/>
            <a:ext cx="10353763" cy="3348507"/>
          </a:xfrm>
        </p:spPr>
        <p:txBody>
          <a:bodyPr/>
          <a:lstStyle/>
          <a:p>
            <a:pPr algn="l"/>
            <a:r>
              <a:rPr lang="fr-FR" sz="5400" dirty="0">
                <a:solidFill>
                  <a:srgbClr val="FFFF00"/>
                </a:solidFill>
                <a:ea typeface="+mj-ea"/>
                <a:cs typeface="+mj-cs"/>
              </a:rPr>
              <a:t>Corrigé des </a:t>
            </a:r>
            <a:r>
              <a:rPr lang="fr-FR" sz="5400" dirty="0" smtClean="0">
                <a:solidFill>
                  <a:srgbClr val="FFFF00"/>
                </a:solidFill>
                <a:ea typeface="+mj-ea"/>
                <a:cs typeface="+mj-cs"/>
              </a:rPr>
              <a:t>exercices</a:t>
            </a:r>
          </a:p>
          <a:p>
            <a:pPr algn="l"/>
            <a:r>
              <a:rPr lang="fr-FR" dirty="0" smtClean="0"/>
              <a:t>Exercice </a:t>
            </a:r>
            <a:r>
              <a:rPr lang="fr-FR" dirty="0"/>
              <a:t>I</a:t>
            </a:r>
          </a:p>
          <a:p>
            <a:pPr algn="l"/>
            <a:r>
              <a:rPr lang="fr-FR" sz="2000" dirty="0">
                <a:solidFill>
                  <a:srgbClr val="FF0066"/>
                </a:solidFill>
              </a:rPr>
              <a:t>Conjugue  les verbes entre ( …….) aux temps convenables :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/>
              <a:t> Si tu dressais la tente ici , nous 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FF00"/>
                </a:solidFill>
              </a:rPr>
              <a:t>serions</a:t>
            </a:r>
            <a:r>
              <a:rPr lang="fr-FR" dirty="0" smtClean="0"/>
              <a:t> en </a:t>
            </a:r>
            <a:r>
              <a:rPr lang="fr-FR" dirty="0"/>
              <a:t>plein soleil.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/>
              <a:t> Si </a:t>
            </a:r>
            <a:r>
              <a:rPr lang="fr-FR" dirty="0" smtClean="0"/>
              <a:t>j’ </a:t>
            </a:r>
            <a:r>
              <a:rPr lang="fr-FR" dirty="0" smtClean="0">
                <a:solidFill>
                  <a:srgbClr val="FFFF00"/>
                </a:solidFill>
              </a:rPr>
              <a:t>avais</a:t>
            </a:r>
            <a:r>
              <a:rPr lang="fr-FR" dirty="0" smtClean="0"/>
              <a:t> le </a:t>
            </a:r>
            <a:r>
              <a:rPr lang="fr-FR" dirty="0"/>
              <a:t>temps , je viendrais chez toi .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/>
              <a:t> Tu pourras aller au cinéma à condition de 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FF00"/>
                </a:solidFill>
              </a:rPr>
              <a:t>finir</a:t>
            </a:r>
            <a:r>
              <a:rPr lang="fr-FR" dirty="0" smtClean="0"/>
              <a:t> tes </a:t>
            </a:r>
            <a:r>
              <a:rPr lang="fr-FR" dirty="0"/>
              <a:t>devoirs avant .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/>
              <a:t> Il conduira la voiture à condition qu’il 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FF00"/>
                </a:solidFill>
              </a:rPr>
              <a:t>ait</a:t>
            </a:r>
            <a:r>
              <a:rPr lang="fr-FR" dirty="0" smtClean="0"/>
              <a:t> son </a:t>
            </a:r>
            <a:r>
              <a:rPr lang="fr-FR" dirty="0"/>
              <a:t>permis de conduire.</a:t>
            </a:r>
          </a:p>
          <a:p>
            <a:pPr algn="l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3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8720480" y="5943598"/>
            <a:ext cx="2808200" cy="365125"/>
          </a:xfrm>
        </p:spPr>
        <p:txBody>
          <a:bodyPr/>
          <a:lstStyle/>
          <a:p>
            <a:r>
              <a:rPr lang="fr-FR" smtClean="0">
                <a:solidFill>
                  <a:srgbClr val="FFFF00"/>
                </a:solidFill>
              </a:rPr>
              <a:t>Professeur Fatima-Zahra AICHI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7987" y="1189821"/>
            <a:ext cx="10341684" cy="1806767"/>
          </a:xfrm>
        </p:spPr>
        <p:txBody>
          <a:bodyPr>
            <a:noAutofit/>
          </a:bodyPr>
          <a:lstStyle/>
          <a:p>
            <a:r>
              <a:rPr lang="fr-FR" sz="3200" b="0" dirty="0" smtClean="0">
                <a:effectLst/>
              </a:rPr>
              <a:t>Rappel des </a:t>
            </a:r>
            <a:r>
              <a:rPr lang="fr-FR" sz="3200" b="0" dirty="0" smtClean="0">
                <a:effectLst/>
              </a:rPr>
              <a:t>temps et des modes </a:t>
            </a:r>
            <a:r>
              <a:rPr lang="fr-FR" sz="3200" b="0" dirty="0" smtClean="0">
                <a:effectLst/>
              </a:rPr>
              <a:t>de </a:t>
            </a:r>
            <a:r>
              <a:rPr lang="fr-FR" sz="3200" b="0" dirty="0" smtClean="0">
                <a:effectLst/>
              </a:rPr>
              <a:t>conjugaison: </a:t>
            </a:r>
            <a:br>
              <a:rPr lang="fr-FR" sz="3200" b="0" dirty="0" smtClean="0">
                <a:effectLst/>
              </a:rPr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b="0" dirty="0" smtClean="0">
                <a:solidFill>
                  <a:srgbClr val="FF0000"/>
                </a:solidFill>
                <a:effectLst/>
              </a:rPr>
              <a:t>les temps et les modes sont importants pour l’apprentissage de la condition</a:t>
            </a:r>
            <a:endParaRPr lang="fr-FR" sz="32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605307" y="3007605"/>
            <a:ext cx="5293217" cy="2783595"/>
          </a:xfrm>
        </p:spPr>
        <p:txBody>
          <a:bodyPr>
            <a:normAutofit fontScale="92500"/>
          </a:bodyPr>
          <a:lstStyle/>
          <a:p>
            <a:r>
              <a:rPr lang="fr-FR" sz="2000" u="sng" dirty="0" smtClean="0"/>
              <a:t>Futur simple</a:t>
            </a:r>
          </a:p>
          <a:p>
            <a:endParaRPr lang="fr-FR" sz="2000" u="sng" dirty="0"/>
          </a:p>
          <a:p>
            <a:pPr marL="0" indent="0">
              <a:buNone/>
            </a:pPr>
            <a:r>
              <a:rPr lang="fr-FR" sz="2000" dirty="0" smtClean="0"/>
              <a:t>Verbe à l’infinitif + </a:t>
            </a:r>
            <a:r>
              <a:rPr lang="fr-FR" sz="2000" dirty="0" smtClean="0">
                <a:solidFill>
                  <a:srgbClr val="FFFF00"/>
                </a:solidFill>
              </a:rPr>
              <a:t>( ai – as – a – </a:t>
            </a:r>
            <a:r>
              <a:rPr lang="fr-FR" sz="2000" dirty="0" err="1" smtClean="0">
                <a:solidFill>
                  <a:srgbClr val="FFFF00"/>
                </a:solidFill>
              </a:rPr>
              <a:t>ons</a:t>
            </a:r>
            <a:r>
              <a:rPr lang="fr-FR" sz="2000" dirty="0" smtClean="0">
                <a:solidFill>
                  <a:srgbClr val="FFFF00"/>
                </a:solidFill>
              </a:rPr>
              <a:t> – </a:t>
            </a:r>
            <a:r>
              <a:rPr lang="fr-FR" sz="2000" dirty="0" err="1" smtClean="0">
                <a:solidFill>
                  <a:srgbClr val="FFFF00"/>
                </a:solidFill>
              </a:rPr>
              <a:t>ez</a:t>
            </a:r>
            <a:r>
              <a:rPr lang="fr-FR" sz="2000" dirty="0" smtClean="0">
                <a:solidFill>
                  <a:srgbClr val="FFFF00"/>
                </a:solidFill>
              </a:rPr>
              <a:t> – ont )</a:t>
            </a:r>
          </a:p>
          <a:p>
            <a:pPr marL="0" indent="0">
              <a:buNone/>
            </a:pPr>
            <a:r>
              <a:rPr lang="fr-FR" sz="2000" dirty="0" smtClean="0"/>
              <a:t>Exemple : je chercher</a:t>
            </a:r>
            <a:r>
              <a:rPr lang="fr-FR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ai</a:t>
            </a:r>
            <a:r>
              <a:rPr lang="fr-FR" sz="2000" dirty="0" smtClean="0"/>
              <a:t> – nous choisir</a:t>
            </a:r>
            <a:r>
              <a:rPr lang="fr-FR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ons</a:t>
            </a:r>
            <a:r>
              <a:rPr lang="fr-FR" sz="2000" dirty="0" smtClean="0"/>
              <a:t> – ils prendr</a:t>
            </a:r>
            <a:r>
              <a:rPr lang="fr-FR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ont</a:t>
            </a:r>
            <a:r>
              <a:rPr lang="fr-FR" sz="2000" dirty="0" smtClean="0"/>
              <a:t> .</a:t>
            </a:r>
          </a:p>
          <a:p>
            <a:pPr marL="0" indent="0">
              <a:buNone/>
            </a:pP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Attention</a:t>
            </a:r>
            <a:r>
              <a:rPr lang="fr-FR" sz="2000" dirty="0" smtClean="0"/>
              <a:t> aux radicaux des verbes irréguliers ! ( être – avoir – aller – faire – venir – vouloir ….)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6197600" y="3007605"/>
            <a:ext cx="5384800" cy="3118559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Conditionnel présent</a:t>
            </a:r>
          </a:p>
          <a:p>
            <a:endParaRPr lang="fr-FR" sz="2000" u="sng" dirty="0"/>
          </a:p>
          <a:p>
            <a:pPr marL="0" indent="0">
              <a:buNone/>
            </a:pPr>
            <a:r>
              <a:rPr lang="fr-FR" sz="2000" dirty="0" smtClean="0"/>
              <a:t>Verbe à l’infinitif + ( </a:t>
            </a:r>
            <a:r>
              <a:rPr lang="fr-FR" sz="2000" dirty="0" smtClean="0">
                <a:solidFill>
                  <a:srgbClr val="FFFF00"/>
                </a:solidFill>
              </a:rPr>
              <a:t>ais – ais – ait – ions – </a:t>
            </a:r>
            <a:r>
              <a:rPr lang="fr-FR" sz="2000" dirty="0" err="1" smtClean="0">
                <a:solidFill>
                  <a:srgbClr val="FFFF00"/>
                </a:solidFill>
              </a:rPr>
              <a:t>iez</a:t>
            </a:r>
            <a:r>
              <a:rPr lang="fr-FR" sz="2000" dirty="0" smtClean="0">
                <a:solidFill>
                  <a:srgbClr val="FFFF00"/>
                </a:solidFill>
              </a:rPr>
              <a:t> – aient</a:t>
            </a:r>
            <a:r>
              <a:rPr lang="fr-FR" sz="2000" dirty="0" smtClean="0"/>
              <a:t> )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Exemple : je chercher</a:t>
            </a:r>
            <a:r>
              <a:rPr lang="fr-F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ais</a:t>
            </a:r>
            <a:r>
              <a:rPr lang="fr-FR" sz="2000" dirty="0" smtClean="0"/>
              <a:t> – nous choisir</a:t>
            </a:r>
            <a:r>
              <a:rPr lang="fr-F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ions</a:t>
            </a:r>
            <a:r>
              <a:rPr lang="fr-FR" sz="2000" dirty="0" smtClean="0"/>
              <a:t> – ils prendr</a:t>
            </a:r>
            <a:r>
              <a:rPr lang="fr-FR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aient</a:t>
            </a:r>
            <a:r>
              <a:rPr lang="fr-FR" sz="2000" dirty="0" smtClean="0"/>
              <a:t> 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51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3638" y="489397"/>
            <a:ext cx="9733512" cy="5293217"/>
          </a:xfrm>
        </p:spPr>
        <p:txBody>
          <a:bodyPr/>
          <a:lstStyle/>
          <a:p>
            <a:r>
              <a:rPr lang="fr-FR" dirty="0" smtClean="0"/>
              <a:t>Le subjonctif présent </a:t>
            </a:r>
          </a:p>
          <a:p>
            <a:endParaRPr lang="fr-FR" dirty="0"/>
          </a:p>
          <a:p>
            <a:r>
              <a:rPr lang="fr-FR" dirty="0" smtClean="0"/>
              <a:t>QUE + VERBE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15481"/>
              </p:ext>
            </p:extLst>
          </p:nvPr>
        </p:nvGraphicFramePr>
        <p:xfrm>
          <a:off x="1717157" y="2215166"/>
          <a:ext cx="9039537" cy="27071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13179"/>
                <a:gridCol w="3013179"/>
                <a:gridCol w="3013179"/>
              </a:tblGrid>
              <a:tr h="69545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VERBES DU PREMIER GROUPE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VERBES</a:t>
                      </a:r>
                      <a:r>
                        <a:rPr lang="fr-FR" baseline="0" dirty="0" smtClean="0"/>
                        <a:t> DU DEUXIEME GROUPE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VERBES DU TROISIEME GROUPE </a:t>
                      </a:r>
                      <a:endParaRPr lang="fr-FR" dirty="0"/>
                    </a:p>
                  </a:txBody>
                  <a:tcPr/>
                </a:tc>
              </a:tr>
              <a:tr h="1859812">
                <a:tc>
                  <a:txBody>
                    <a:bodyPr/>
                    <a:lstStyle/>
                    <a:p>
                      <a:r>
                        <a:rPr lang="fr-FR" dirty="0" smtClean="0"/>
                        <a:t>Que</a:t>
                      </a:r>
                      <a:r>
                        <a:rPr lang="fr-FR" baseline="0" dirty="0" smtClean="0"/>
                        <a:t> je pass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</a:t>
                      </a:r>
                    </a:p>
                    <a:p>
                      <a:r>
                        <a:rPr lang="fr-FR" baseline="0" dirty="0" smtClean="0"/>
                        <a:t>Que tu pass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es</a:t>
                      </a:r>
                    </a:p>
                    <a:p>
                      <a:r>
                        <a:rPr lang="fr-FR" baseline="0" dirty="0" smtClean="0"/>
                        <a:t>Qu’il/elle pass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</a:t>
                      </a:r>
                    </a:p>
                    <a:p>
                      <a:r>
                        <a:rPr lang="fr-FR" baseline="0" dirty="0" smtClean="0"/>
                        <a:t>Que nous pass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ions</a:t>
                      </a:r>
                    </a:p>
                    <a:p>
                      <a:r>
                        <a:rPr lang="fr-FR" baseline="0" dirty="0" smtClean="0"/>
                        <a:t>Que vous pass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iez</a:t>
                      </a:r>
                    </a:p>
                    <a:p>
                      <a:r>
                        <a:rPr lang="fr-FR" baseline="0" dirty="0" smtClean="0"/>
                        <a:t>Qu’ils/elles pass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ent</a:t>
                      </a:r>
                      <a:endParaRPr lang="fr-FR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Que</a:t>
                      </a:r>
                      <a:r>
                        <a:rPr lang="fr-FR" baseline="0" dirty="0" smtClean="0"/>
                        <a:t> je finiss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</a:t>
                      </a:r>
                    </a:p>
                    <a:p>
                      <a:r>
                        <a:rPr lang="fr-FR" baseline="0" dirty="0" smtClean="0"/>
                        <a:t>Que tu finiss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es</a:t>
                      </a:r>
                    </a:p>
                    <a:p>
                      <a:r>
                        <a:rPr lang="fr-FR" baseline="0" dirty="0" smtClean="0"/>
                        <a:t>Qu’il/elle finiss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</a:t>
                      </a:r>
                    </a:p>
                    <a:p>
                      <a:r>
                        <a:rPr lang="fr-FR" baseline="0" dirty="0" smtClean="0"/>
                        <a:t>Que nous finiss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ions</a:t>
                      </a:r>
                    </a:p>
                    <a:p>
                      <a:r>
                        <a:rPr lang="fr-FR" baseline="0" dirty="0" smtClean="0"/>
                        <a:t>Que vous finiss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iez</a:t>
                      </a:r>
                    </a:p>
                    <a:p>
                      <a:r>
                        <a:rPr lang="fr-FR" baseline="0" dirty="0" smtClean="0"/>
                        <a:t>Qu’ils/elles finiss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ent</a:t>
                      </a:r>
                      <a:endParaRPr lang="fr-FR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Que</a:t>
                      </a:r>
                      <a:r>
                        <a:rPr lang="fr-FR" baseline="0" dirty="0" smtClean="0"/>
                        <a:t> je part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</a:t>
                      </a:r>
                    </a:p>
                    <a:p>
                      <a:r>
                        <a:rPr lang="fr-FR" baseline="0" dirty="0" smtClean="0"/>
                        <a:t>Que tu part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es</a:t>
                      </a:r>
                    </a:p>
                    <a:p>
                      <a:r>
                        <a:rPr lang="fr-FR" baseline="0" dirty="0" smtClean="0"/>
                        <a:t>Qu’il/elle part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</a:t>
                      </a:r>
                    </a:p>
                    <a:p>
                      <a:r>
                        <a:rPr lang="fr-FR" baseline="0" dirty="0" smtClean="0"/>
                        <a:t>Que nous part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ions</a:t>
                      </a:r>
                    </a:p>
                    <a:p>
                      <a:r>
                        <a:rPr lang="fr-FR" baseline="0" dirty="0" smtClean="0"/>
                        <a:t>Que vous part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iez</a:t>
                      </a:r>
                    </a:p>
                    <a:p>
                      <a:r>
                        <a:rPr lang="fr-FR" baseline="0" dirty="0" smtClean="0"/>
                        <a:t>Qu’ils/elles part</a:t>
                      </a:r>
                      <a:r>
                        <a:rPr lang="fr-FR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ent</a:t>
                      </a:r>
                      <a:endParaRPr lang="fr-FR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5269" y="837127"/>
            <a:ext cx="9001462" cy="528032"/>
          </a:xfrm>
        </p:spPr>
        <p:txBody>
          <a:bodyPr>
            <a:normAutofit/>
          </a:bodyPr>
          <a:lstStyle/>
          <a:p>
            <a:r>
              <a:rPr lang="fr-FR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Verbes irréguliers au subjonctif présent</a:t>
            </a:r>
            <a:endParaRPr lang="fr-FR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92238" y="2047740"/>
            <a:ext cx="9001462" cy="2434107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905919"/>
            <a:ext cx="8165206" cy="29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88" y="1302285"/>
            <a:ext cx="7469747" cy="3695700"/>
          </a:xfr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 smtClean="0"/>
              <a:t>Observation / DECOUVERTE</a:t>
            </a:r>
            <a:endParaRPr lang="fr-FR" sz="1800" dirty="0"/>
          </a:p>
        </p:txBody>
      </p:sp>
      <p:sp>
        <p:nvSpPr>
          <p:cNvPr id="3" name="Rectangle 2"/>
          <p:cNvSpPr/>
          <p:nvPr/>
        </p:nvSpPr>
        <p:spPr>
          <a:xfrm>
            <a:off x="2662408" y="5364293"/>
            <a:ext cx="7373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Quel message voulait passer  Steve Jobs à travers sa citation ?</a:t>
            </a:r>
          </a:p>
        </p:txBody>
      </p:sp>
    </p:spTree>
    <p:extLst>
      <p:ext uri="{BB962C8B-B14F-4D97-AF65-F5344CB8AC3E}">
        <p14:creationId xmlns:p14="http://schemas.microsoft.com/office/powerpoint/2010/main" val="11184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1227786"/>
            <a:ext cx="10353761" cy="441316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La condition </a:t>
            </a:r>
            <a:r>
              <a:rPr lang="fr-FR" dirty="0" smtClean="0"/>
              <a:t>du succès c’est le travail, l’ambition , le bravoure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0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487277" y="1997839"/>
            <a:ext cx="76567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Soit les phrases suivantes :</a:t>
            </a:r>
          </a:p>
          <a:p>
            <a:r>
              <a:rPr lang="fr-FR" dirty="0"/>
              <a:t> </a:t>
            </a:r>
            <a:endParaRPr lang="fr-FR" sz="2000" b="1" dirty="0"/>
          </a:p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Si tu </a:t>
            </a:r>
            <a:r>
              <a:rPr lang="fr-FR" dirty="0">
                <a:solidFill>
                  <a:srgbClr val="FF0000"/>
                </a:solidFill>
              </a:rPr>
              <a:t>travailles </a:t>
            </a:r>
            <a:r>
              <a:rPr lang="fr-FR" dirty="0"/>
              <a:t>bien tes leçons , tu </a:t>
            </a:r>
            <a:r>
              <a:rPr lang="fr-FR" dirty="0">
                <a:solidFill>
                  <a:srgbClr val="FFFF00"/>
                </a:solidFill>
              </a:rPr>
              <a:t>réussis</a:t>
            </a:r>
            <a:r>
              <a:rPr lang="fr-F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Si tu </a:t>
            </a:r>
            <a:r>
              <a:rPr lang="fr-FR" dirty="0">
                <a:solidFill>
                  <a:srgbClr val="FF0000"/>
                </a:solidFill>
              </a:rPr>
              <a:t>travailles </a:t>
            </a:r>
            <a:r>
              <a:rPr lang="fr-FR" dirty="0"/>
              <a:t>bien tes leçons , tu </a:t>
            </a:r>
            <a:r>
              <a:rPr lang="fr-FR" dirty="0">
                <a:solidFill>
                  <a:srgbClr val="FFFF00"/>
                </a:solidFill>
              </a:rPr>
              <a:t>réussiras.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Si tu </a:t>
            </a:r>
            <a:r>
              <a:rPr lang="fr-FR" dirty="0">
                <a:solidFill>
                  <a:srgbClr val="FF0000"/>
                </a:solidFill>
              </a:rPr>
              <a:t>travaillais </a:t>
            </a:r>
            <a:r>
              <a:rPr lang="fr-FR" dirty="0"/>
              <a:t>bien tes leçons , tu </a:t>
            </a:r>
            <a:r>
              <a:rPr lang="fr-FR" dirty="0">
                <a:solidFill>
                  <a:srgbClr val="FFFF00"/>
                </a:solidFill>
              </a:rPr>
              <a:t>réussirais</a:t>
            </a:r>
            <a:r>
              <a:rPr lang="fr-F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92D050"/>
                </a:solidFill>
              </a:rPr>
              <a:t>À retenir: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92D050"/>
                </a:solidFill>
              </a:rPr>
              <a:t> Si + présent + présent ou futur simple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92D050"/>
                </a:solidFill>
              </a:rPr>
              <a:t>Si + imparfait + conditionnel présent </a:t>
            </a:r>
            <a:endParaRPr lang="fr-F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1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913794" y="903383"/>
            <a:ext cx="9363547" cy="43186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endParaRPr lang="fr-FR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B0F0"/>
                </a:solidFill>
              </a:rPr>
              <a:t>Je</a:t>
            </a:r>
            <a:r>
              <a:rPr lang="fr-FR" sz="2000" dirty="0" smtClean="0">
                <a:solidFill>
                  <a:schemeClr val="tx1"/>
                </a:solidFill>
              </a:rPr>
              <a:t> reste sage pendant ton absence </a:t>
            </a:r>
            <a:r>
              <a:rPr lang="fr-FR" sz="2000" dirty="0" smtClean="0">
                <a:solidFill>
                  <a:srgbClr val="FF0000"/>
                </a:solidFill>
              </a:rPr>
              <a:t>à condition de </a:t>
            </a:r>
            <a:r>
              <a:rPr lang="fr-FR" sz="2000" dirty="0" smtClean="0">
                <a:solidFill>
                  <a:schemeClr val="tx1"/>
                </a:solidFill>
              </a:rPr>
              <a:t>jouer avec mon ordinateur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B0F0"/>
                </a:solidFill>
              </a:rPr>
              <a:t>Je</a:t>
            </a:r>
            <a:r>
              <a:rPr lang="fr-FR" sz="2000" dirty="0" smtClean="0"/>
              <a:t> </a:t>
            </a:r>
            <a:r>
              <a:rPr lang="fr-FR" sz="2000" dirty="0" smtClean="0"/>
              <a:t>t’offrirai un cadeau </a:t>
            </a:r>
            <a:r>
              <a:rPr lang="fr-FR" sz="2000" b="1" dirty="0" smtClean="0">
                <a:solidFill>
                  <a:srgbClr val="FF0000"/>
                </a:solidFill>
              </a:rPr>
              <a:t>à condition </a:t>
            </a:r>
            <a:r>
              <a:rPr lang="fr-FR" sz="2000" b="1" dirty="0" smtClean="0">
                <a:solidFill>
                  <a:srgbClr val="FF0000"/>
                </a:solidFill>
              </a:rPr>
              <a:t>que </a:t>
            </a:r>
            <a:r>
              <a:rPr lang="fr-FR" sz="2000" b="1" dirty="0" smtClean="0">
                <a:solidFill>
                  <a:srgbClr val="00B0F0"/>
                </a:solidFill>
              </a:rPr>
              <a:t>tu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restes </a:t>
            </a:r>
            <a:r>
              <a:rPr lang="fr-FR" sz="2000" dirty="0" smtClean="0"/>
              <a:t>sage pendant mon absence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algn="l"/>
            <a:r>
              <a:rPr lang="fr-FR" sz="2000" b="1" u="sng" dirty="0" smtClean="0"/>
              <a:t>Donc</a:t>
            </a:r>
            <a:r>
              <a:rPr lang="fr-FR" sz="2000" dirty="0" smtClean="0"/>
              <a:t>:</a:t>
            </a:r>
            <a:endParaRPr lang="fr-FR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 smtClean="0"/>
              <a:t>À condition de + infinitif (même sujet)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 smtClean="0"/>
              <a:t>À condition que + subjonctif ( deux sujets différents)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2000" dirty="0"/>
          </a:p>
          <a:p>
            <a:pPr algn="l"/>
            <a:r>
              <a:rPr lang="fr-FR" sz="2000" dirty="0" smtClean="0">
                <a:solidFill>
                  <a:srgbClr val="92D050"/>
                </a:solidFill>
              </a:rPr>
              <a:t>À retenir: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92D050"/>
                </a:solidFill>
              </a:rPr>
              <a:t>La condition est un fait , situation ou contexte nécessaire à la réalisation d’autre chose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3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913794" y="1108865"/>
            <a:ext cx="10353763" cy="319267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5400" dirty="0">
                <a:solidFill>
                  <a:srgbClr val="895D1D"/>
                </a:solidFill>
                <a:ea typeface="+mj-ea"/>
                <a:cs typeface="+mj-cs"/>
              </a:rPr>
              <a:t>Exercices </a:t>
            </a:r>
            <a:endParaRPr lang="fr-FR" sz="5400" dirty="0" smtClean="0">
              <a:solidFill>
                <a:srgbClr val="895D1D"/>
              </a:solidFill>
              <a:ea typeface="+mj-ea"/>
              <a:cs typeface="+mj-cs"/>
            </a:endParaRPr>
          </a:p>
          <a:p>
            <a:pPr algn="l"/>
            <a:endParaRPr lang="fr-FR" sz="5400" dirty="0">
              <a:solidFill>
                <a:srgbClr val="895D1D"/>
              </a:solidFill>
              <a:ea typeface="+mj-ea"/>
              <a:cs typeface="+mj-cs"/>
            </a:endParaRPr>
          </a:p>
          <a:p>
            <a:pPr algn="l"/>
            <a:r>
              <a:rPr lang="fr-FR" dirty="0" smtClean="0"/>
              <a:t>Exercice </a:t>
            </a:r>
            <a:r>
              <a:rPr lang="fr-FR" dirty="0" smtClean="0"/>
              <a:t>I</a:t>
            </a:r>
          </a:p>
          <a:p>
            <a:pPr algn="l"/>
            <a:r>
              <a:rPr lang="fr-FR" sz="2000" dirty="0" smtClean="0">
                <a:solidFill>
                  <a:srgbClr val="FF0066"/>
                </a:solidFill>
              </a:rPr>
              <a:t>Conjugue  les verbes entre ( …….) aux temps convenables :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 smtClean="0"/>
              <a:t> Si tu dressais la tente ici , nous ( être/……………..) en plein soleil.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/>
              <a:t> S</a:t>
            </a:r>
            <a:r>
              <a:rPr lang="fr-FR" dirty="0" smtClean="0"/>
              <a:t>i j’( avoir/ …………..) le temps , je viendrais chez toi .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/>
              <a:t> T</a:t>
            </a:r>
            <a:r>
              <a:rPr lang="fr-FR" dirty="0" smtClean="0"/>
              <a:t>u pourras aller au cinéma à condition de ( finir/ …….....) tes devoirs avant .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-FR" dirty="0"/>
              <a:t> </a:t>
            </a:r>
            <a:r>
              <a:rPr lang="fr-FR" dirty="0" smtClean="0"/>
              <a:t>Il conduira la voiture à condition qu’il ( avoir/ ……......) son permis de conduire.</a:t>
            </a:r>
          </a:p>
          <a:p>
            <a:pPr marL="342900" indent="-342900" algn="l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Professeur Fatima-Zahra AICHI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4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ème1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Thè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Livre relié">
  <a:themeElements>
    <a:clrScheme name="Livre reli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Livre reli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vre reli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228</TotalTime>
  <Words>641</Words>
  <Application>Microsoft Office PowerPoint</Application>
  <PresentationFormat>Personnalisé</PresentationFormat>
  <Paragraphs>109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20</vt:i4>
      </vt:variant>
      <vt:variant>
        <vt:lpstr>Titres des diapositives</vt:lpstr>
      </vt:variant>
      <vt:variant>
        <vt:i4>12</vt:i4>
      </vt:variant>
    </vt:vector>
  </HeadingPairs>
  <TitlesOfParts>
    <vt:vector size="32" baseType="lpstr">
      <vt:lpstr>Thème1</vt:lpstr>
      <vt:lpstr>5_Conception personnalisée</vt:lpstr>
      <vt:lpstr>6_Conception personnalisée</vt:lpstr>
      <vt:lpstr>3_Conception personnalisée</vt:lpstr>
      <vt:lpstr>1_Conception personnalisée</vt:lpstr>
      <vt:lpstr>2_Conception personnalisée</vt:lpstr>
      <vt:lpstr>Conception personnalisée</vt:lpstr>
      <vt:lpstr>9_Conception personnalisée</vt:lpstr>
      <vt:lpstr>8_Conception personnalisée</vt:lpstr>
      <vt:lpstr>7_Conception personnalisée</vt:lpstr>
      <vt:lpstr>1_Thème1</vt:lpstr>
      <vt:lpstr>10_Conception personnalisée</vt:lpstr>
      <vt:lpstr>11_Conception personnalisée</vt:lpstr>
      <vt:lpstr>12_Conception personnalisée</vt:lpstr>
      <vt:lpstr>13_Conception personnalisée</vt:lpstr>
      <vt:lpstr>14_Conception personnalisée</vt:lpstr>
      <vt:lpstr>15_Conception personnalisée</vt:lpstr>
      <vt:lpstr>Vagues</vt:lpstr>
      <vt:lpstr>16_Conception personnalisée</vt:lpstr>
      <vt:lpstr>Livre relié</vt:lpstr>
      <vt:lpstr>L’expression de la condition</vt:lpstr>
      <vt:lpstr>Rappel des temps et des modes de conjugaison:   les temps et les modes sont importants pour l’apprentissage de la condition</vt:lpstr>
      <vt:lpstr>Présentation PowerPoint</vt:lpstr>
      <vt:lpstr>Verbes irréguliers au subjonctif présent</vt:lpstr>
      <vt:lpstr>Observation / DECOUVERTE</vt:lpstr>
      <vt:lpstr>La condition du succès c’est le travail, l’ambition , le bravoure</vt:lpstr>
      <vt:lpstr>Présentation PowerPoint</vt:lpstr>
      <vt:lpstr>Présentation PowerPoint</vt:lpstr>
      <vt:lpstr>Présentation PowerPoint</vt:lpstr>
      <vt:lpstr>Présentation PowerPoint</vt:lpstr>
      <vt:lpstr> Jouons avec « si »: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Rappel des temps de conjugaison</dc:title>
  <dc:creator>Admin</dc:creator>
  <cp:lastModifiedBy>hp</cp:lastModifiedBy>
  <cp:revision>62</cp:revision>
  <dcterms:created xsi:type="dcterms:W3CDTF">2020-03-18T20:00:53Z</dcterms:created>
  <dcterms:modified xsi:type="dcterms:W3CDTF">2020-03-31T15:41:34Z</dcterms:modified>
</cp:coreProperties>
</file>