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9" r:id="rId11"/>
    <p:sldId id="277" r:id="rId12"/>
    <p:sldId id="268" r:id="rId13"/>
    <p:sldId id="283" r:id="rId14"/>
    <p:sldId id="265" r:id="rId15"/>
    <p:sldId id="267" r:id="rId16"/>
    <p:sldId id="271" r:id="rId17"/>
    <p:sldId id="270" r:id="rId18"/>
    <p:sldId id="272" r:id="rId19"/>
    <p:sldId id="273" r:id="rId20"/>
    <p:sldId id="281" r:id="rId21"/>
    <p:sldId id="282" r:id="rId22"/>
    <p:sldId id="275" r:id="rId23"/>
    <p:sldId id="276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0ADD1-9AB8-4C8B-B959-4D234DCB5668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77B27-5C32-4295-A618-AE3C46A2F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328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406B-BD67-40B5-AFC8-859AA71C1352}" type="datetime1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EDAF-87CB-4580-91A9-7D0483D66EA7}" type="datetime1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423A-1EC3-4DCF-B87F-C69D02AC6CE3}" type="datetime1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DF4A0-3510-4FC8-8B8C-29BA5CF47DDB}" type="datetime1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D329E-C016-4314-89B7-38E47C92347E}" type="datetime1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9FB7-1BC0-4E91-B48A-C1A00A589E23}" type="datetime1">
              <a:rPr lang="fr-FR" smtClean="0"/>
              <a:t>07/05/2020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58E3-C783-41B0-871D-91FA6BA890AF}" type="datetime1">
              <a:rPr lang="fr-FR" smtClean="0"/>
              <a:t>07/05/2020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A3DF-F480-4EA9-A24D-EB973F1A3195}" type="datetime1">
              <a:rPr lang="fr-FR" smtClean="0"/>
              <a:t>07/05/2020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586F-F42B-4538-A3ED-9F48276C5BFC}" type="datetime1">
              <a:rPr lang="fr-FR" smtClean="0"/>
              <a:t>07/05/2020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5A55-A267-49B9-B32B-FA42D778927E}" type="datetime1">
              <a:rPr lang="fr-FR" smtClean="0"/>
              <a:t>07/05/2020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05FF-C10E-4F59-AA19-CC98F283B917}" type="datetime1">
              <a:rPr lang="fr-FR" smtClean="0"/>
              <a:t>07/05/2020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C04AF-BDC5-4919-A9B6-DC39BDA2DBD6}" type="datetime1">
              <a:rPr lang="fr-FR" smtClean="0"/>
              <a:t>07/05/2020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FAD8-DD22-46E8-8AE9-A7F5804844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esktop\Le-bourgeois-gentilhomm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8001056" cy="5357826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0100" y="285728"/>
            <a:ext cx="7772400" cy="74295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Le Bourgeois gentilhomme</a:t>
            </a:r>
            <a:br>
              <a:rPr lang="fr-FR" b="1" dirty="0" smtClean="0"/>
            </a:br>
            <a:r>
              <a:rPr lang="fr-FR" b="1" dirty="0" smtClean="0"/>
              <a:t>de Molière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0166" y="6000744"/>
            <a:ext cx="6400800" cy="857256"/>
          </a:xfrm>
        </p:spPr>
        <p:txBody>
          <a:bodyPr>
            <a:normAutofit fontScale="85000" lnSpcReduction="20000"/>
          </a:bodyPr>
          <a:lstStyle/>
          <a:p>
            <a:r>
              <a:rPr lang="fr-FR" b="1" dirty="0" smtClean="0">
                <a:solidFill>
                  <a:schemeClr val="tx1"/>
                </a:solidFill>
              </a:rPr>
              <a:t>Module 4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Tronc commun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Langue</a:t>
            </a:r>
            <a:br>
              <a:rPr lang="fr-FR" b="1" u="sng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FR" sz="11200" b="1" u="sng" dirty="0" smtClean="0"/>
              <a:t>1- Observation :</a:t>
            </a:r>
            <a:endParaRPr lang="fr-FR" sz="2800" b="1" u="sng" dirty="0" smtClean="0"/>
          </a:p>
          <a:p>
            <a:pPr marL="1371600" indent="-1371600">
              <a:buFont typeface="+mj-lt"/>
              <a:buAutoNum type="romanUcPeriod" startAt="2"/>
            </a:pPr>
            <a:endParaRPr lang="fr-FR" sz="2800" b="1" u="sng" dirty="0" smtClean="0"/>
          </a:p>
          <a:p>
            <a:pPr marL="1371600" indent="-1371600">
              <a:buFont typeface="+mj-lt"/>
              <a:buAutoNum type="romanUcPeriod" startAt="2"/>
            </a:pPr>
            <a:endParaRPr lang="fr-FR" sz="2800" b="1" u="sng" dirty="0" smtClean="0"/>
          </a:p>
          <a:p>
            <a:pPr marL="1371600" indent="-1371600">
              <a:buFont typeface="+mj-lt"/>
              <a:buAutoNum type="romanUcPeriod" startAt="2"/>
            </a:pPr>
            <a:endParaRPr lang="fr-FR" sz="2800" b="1" u="sng" dirty="0" smtClean="0"/>
          </a:p>
          <a:p>
            <a:pPr marL="1371600" indent="-1371600">
              <a:buFont typeface="+mj-lt"/>
              <a:buAutoNum type="romanUcPeriod" startAt="2"/>
            </a:pPr>
            <a:endParaRPr lang="fr-FR" sz="2800" b="1" u="sng" dirty="0" smtClean="0"/>
          </a:p>
          <a:p>
            <a:pPr marL="1371600" indent="-1371600">
              <a:buNone/>
            </a:pPr>
            <a:r>
              <a:rPr lang="fr-FR" sz="11200" b="1" dirty="0" smtClean="0"/>
              <a:t>Lisez les définitions suivantes: </a:t>
            </a:r>
            <a:endParaRPr lang="fr-FR" sz="11200" b="1" dirty="0" smtClean="0"/>
          </a:p>
          <a:p>
            <a:r>
              <a:rPr lang="fr-FR" sz="7400" b="1" dirty="0" smtClean="0"/>
              <a:t>Acte </a:t>
            </a:r>
            <a:r>
              <a:rPr lang="fr-FR" sz="7400" dirty="0" smtClean="0"/>
              <a:t>(n. m.) : partie de la pièce qui marque les éléments importants de l'action. Traditionnellement, une pièce classique est composée de trois ou cinq actes divisés en scènes.</a:t>
            </a:r>
          </a:p>
          <a:p>
            <a:r>
              <a:rPr lang="fr-FR" sz="7400" dirty="0" smtClean="0"/>
              <a:t> </a:t>
            </a:r>
            <a:r>
              <a:rPr lang="fr-FR" sz="7400" b="1" dirty="0" smtClean="0"/>
              <a:t>Scène </a:t>
            </a:r>
            <a:r>
              <a:rPr lang="fr-FR" sz="7400" dirty="0" smtClean="0"/>
              <a:t>(n. f.) : division d'un acte entre l’entrée et la sortie d’un personnage.</a:t>
            </a:r>
          </a:p>
          <a:p>
            <a:r>
              <a:rPr lang="fr-FR" sz="7400" dirty="0" smtClean="0"/>
              <a:t> </a:t>
            </a:r>
            <a:r>
              <a:rPr lang="fr-FR" sz="7400" b="1" dirty="0" smtClean="0"/>
              <a:t>Dialogue </a:t>
            </a:r>
            <a:r>
              <a:rPr lang="fr-FR" sz="7400" dirty="0" smtClean="0"/>
              <a:t>(n. m.) </a:t>
            </a:r>
            <a:r>
              <a:rPr lang="fr-FR" sz="7400" b="1" dirty="0" smtClean="0"/>
              <a:t>: </a:t>
            </a:r>
            <a:r>
              <a:rPr lang="fr-FR" sz="7400" dirty="0" smtClean="0"/>
              <a:t>échange entre deux personnages d’une pièce de théâtre. </a:t>
            </a:r>
          </a:p>
          <a:p>
            <a:r>
              <a:rPr lang="fr-FR" sz="7400" b="1" dirty="0" smtClean="0"/>
              <a:t>Didascalie </a:t>
            </a:r>
            <a:r>
              <a:rPr lang="fr-FR" sz="7400" dirty="0" smtClean="0"/>
              <a:t>(n. f.) </a:t>
            </a:r>
            <a:r>
              <a:rPr lang="fr-FR" sz="7400" b="1" dirty="0" smtClean="0"/>
              <a:t>: </a:t>
            </a:r>
            <a:r>
              <a:rPr lang="fr-FR" sz="7400" dirty="0" smtClean="0"/>
              <a:t>indication scénique donnée par l'auteur pour guider le jeu du comédien. Souvent écrite en italique, elle peut préciser les gestes, les déplacements, les mimiques ou le ton du personnage.</a:t>
            </a:r>
          </a:p>
          <a:p>
            <a:r>
              <a:rPr lang="fr-FR" sz="7400" dirty="0" smtClean="0"/>
              <a:t> </a:t>
            </a:r>
            <a:r>
              <a:rPr lang="fr-FR" sz="7400" b="1" dirty="0" smtClean="0"/>
              <a:t>Réplique </a:t>
            </a:r>
            <a:r>
              <a:rPr lang="fr-FR" sz="7400" dirty="0" smtClean="0"/>
              <a:t>(n. f.) : texte prononcé sans être interrompu par un même personnage au cours d'un dialogue.</a:t>
            </a:r>
          </a:p>
          <a:p>
            <a:r>
              <a:rPr lang="fr-FR" sz="7400" dirty="0" smtClean="0"/>
              <a:t> </a:t>
            </a:r>
            <a:r>
              <a:rPr lang="fr-FR" sz="7400" b="1" dirty="0" smtClean="0"/>
              <a:t>Dramaturge </a:t>
            </a:r>
            <a:r>
              <a:rPr lang="fr-FR" sz="7400" dirty="0" smtClean="0"/>
              <a:t>(n. m.) : auteur de pièces de théâtre. </a:t>
            </a:r>
          </a:p>
          <a:p>
            <a:r>
              <a:rPr lang="fr-FR" sz="7400" b="1" dirty="0" smtClean="0"/>
              <a:t> Drame </a:t>
            </a:r>
            <a:r>
              <a:rPr lang="fr-FR" sz="7400" dirty="0" smtClean="0"/>
              <a:t>(n. m.) : action scénique représentée par des personnages. On parle souvent de progression ou d’intensité dramatique.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Langue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b="1" dirty="0" smtClean="0"/>
              <a:t> Mise en scène </a:t>
            </a:r>
            <a:r>
              <a:rPr lang="fr-FR" dirty="0" smtClean="0"/>
              <a:t>(n. f.) : art de faire représenter une pièce de théâtre par des comédiens, de les guider dans leur jeu et de décider de tout ce qui les entoure : décors, costumes, etc. Les mises en scènes imaginées par les metteurs en scènes peuvent faire varier considérablement la réception de la pièce au cours des siècles jusqu’à en modifier les messages initiaux. </a:t>
            </a:r>
          </a:p>
          <a:p>
            <a:r>
              <a:rPr lang="fr-FR" b="1" dirty="0" smtClean="0"/>
              <a:t> Monologue </a:t>
            </a:r>
            <a:r>
              <a:rPr lang="fr-FR" dirty="0" smtClean="0"/>
              <a:t>(n. m.) : scène où un personnage est seul sur scène et où il se parle à lui-même (le véritable destinataire est en réalité le public), souvent pour annoncer un projet ou pour exprimer des idées ou des sentiments.</a:t>
            </a:r>
          </a:p>
          <a:p>
            <a:r>
              <a:rPr lang="fr-FR" dirty="0" smtClean="0"/>
              <a:t> </a:t>
            </a:r>
            <a:r>
              <a:rPr lang="fr-FR" b="1" dirty="0" smtClean="0"/>
              <a:t>Tirade </a:t>
            </a:r>
            <a:r>
              <a:rPr lang="fr-FR" dirty="0" smtClean="0"/>
              <a:t>(n. f.) : longue suite de phrases prononcées par un même personnage sans interruption.</a:t>
            </a:r>
          </a:p>
          <a:p>
            <a:r>
              <a:rPr lang="fr-FR" b="1" dirty="0" smtClean="0"/>
              <a:t>Aparté </a:t>
            </a:r>
            <a:r>
              <a:rPr lang="fr-FR" dirty="0" smtClean="0"/>
              <a:t>(n. m.) : paroles que le personnage dit à l’intention du public et que les autres personnages sur scène ne doivent pas entendre.</a:t>
            </a:r>
          </a:p>
          <a:p>
            <a:r>
              <a:rPr lang="fr-FR" b="1" dirty="0" smtClean="0"/>
              <a:t>Quiproquo </a:t>
            </a:r>
            <a:r>
              <a:rPr lang="fr-FR" dirty="0" smtClean="0"/>
              <a:t>(n. m.) : situation où un personnage commet une erreur en prenant une personne ou une chose pour une autre. C’est un ressort récurrent de la comédie.</a:t>
            </a:r>
          </a:p>
          <a:p>
            <a:r>
              <a:rPr lang="fr-FR" b="1" dirty="0" smtClean="0"/>
              <a:t>Soliloque </a:t>
            </a:r>
            <a:r>
              <a:rPr lang="fr-FR" dirty="0" smtClean="0"/>
              <a:t>(n. m.) : discours qu’un personnage seul sur scène se tient à lui-même.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Langue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fr-FR" dirty="0"/>
          </a:p>
          <a:p>
            <a:r>
              <a:rPr lang="fr-FR" dirty="0"/>
              <a:t> </a:t>
            </a:r>
            <a:r>
              <a:rPr lang="fr-FR" b="1" dirty="0"/>
              <a:t>Stichomythie </a:t>
            </a:r>
            <a:r>
              <a:rPr lang="fr-FR" dirty="0"/>
              <a:t>(n. f.) : enchaînement de répliques très courtes de manière très rapide pour donner du dynamisme et de l’intensité à une scène. Elle marque souvent le conflit</a:t>
            </a:r>
            <a:r>
              <a:rPr lang="fr-FR" dirty="0" smtClean="0"/>
              <a:t>.</a:t>
            </a:r>
            <a:endParaRPr lang="fr-FR" dirty="0"/>
          </a:p>
          <a:p>
            <a:r>
              <a:rPr lang="fr-FR" b="1" dirty="0"/>
              <a:t>Public </a:t>
            </a:r>
            <a:r>
              <a:rPr lang="fr-FR" dirty="0"/>
              <a:t>(n. m.) : ensemble des spectateurs qui assistent à une représentation théâtrale. </a:t>
            </a:r>
          </a:p>
          <a:p>
            <a:r>
              <a:rPr lang="fr-FR" b="1" dirty="0"/>
              <a:t>Réception </a:t>
            </a:r>
            <a:r>
              <a:rPr lang="fr-FR" dirty="0"/>
              <a:t>(n. f.) </a:t>
            </a:r>
            <a:r>
              <a:rPr lang="fr-FR" b="1" dirty="0"/>
              <a:t>: </a:t>
            </a:r>
            <a:r>
              <a:rPr lang="fr-FR" dirty="0"/>
              <a:t>façon dont le public reçoit la pièce et l’apprécie. </a:t>
            </a:r>
          </a:p>
          <a:p>
            <a:r>
              <a:rPr lang="fr-FR" b="1" dirty="0"/>
              <a:t>Spectacle </a:t>
            </a:r>
            <a:r>
              <a:rPr lang="fr-FR" dirty="0"/>
              <a:t>(n. m.) : ce qui est présenté au regard du public</a:t>
            </a:r>
            <a:r>
              <a:rPr lang="fr-FR" dirty="0" smtClean="0"/>
              <a:t>.</a:t>
            </a:r>
            <a:endParaRPr lang="fr-FR" dirty="0"/>
          </a:p>
          <a:p>
            <a:r>
              <a:rPr lang="fr-FR" b="1" dirty="0"/>
              <a:t>Décor </a:t>
            </a:r>
            <a:r>
              <a:rPr lang="fr-FR" dirty="0"/>
              <a:t>(n. m.) </a:t>
            </a:r>
            <a:r>
              <a:rPr lang="fr-FR" b="1" dirty="0"/>
              <a:t>: </a:t>
            </a:r>
            <a:r>
              <a:rPr lang="fr-FR" dirty="0"/>
              <a:t>ensemble des objets qui se trouvent sur scène pour créer une atmosphère ou servir l’intrigue. </a:t>
            </a:r>
          </a:p>
          <a:p>
            <a:r>
              <a:rPr lang="fr-FR" b="1" dirty="0"/>
              <a:t> Loge (</a:t>
            </a:r>
            <a:r>
              <a:rPr lang="fr-FR" dirty="0" err="1"/>
              <a:t>n.f</a:t>
            </a:r>
            <a:r>
              <a:rPr lang="fr-FR" b="1" dirty="0"/>
              <a:t>.) : </a:t>
            </a:r>
            <a:r>
              <a:rPr lang="fr-FR" dirty="0"/>
              <a:t>Lieu où les comédiens se changent et se maquillent avant la scène.</a:t>
            </a:r>
          </a:p>
          <a:p>
            <a:r>
              <a:rPr lang="fr-FR" b="1" dirty="0"/>
              <a:t>Costume </a:t>
            </a:r>
            <a:r>
              <a:rPr lang="fr-FR" dirty="0"/>
              <a:t>(n.m.) : Habit du personnage qui indique son statut, sa position sociale.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Langue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dirty="0"/>
              <a:t>2- </a:t>
            </a:r>
            <a:r>
              <a:rPr lang="fr-FR" b="1" dirty="0" smtClean="0"/>
              <a:t>Réflexion, conclusions: </a:t>
            </a:r>
            <a:endParaRPr lang="fr-FR" b="1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>Relisez et Observez les deux premiers actes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 smtClean="0"/>
              <a:t>Vous </a:t>
            </a:r>
            <a:r>
              <a:rPr lang="fr-FR" dirty="0" smtClean="0"/>
              <a:t>allez remarquer :</a:t>
            </a:r>
          </a:p>
          <a:p>
            <a:pPr>
              <a:buFontTx/>
              <a:buChar char="-"/>
            </a:pPr>
            <a:r>
              <a:rPr lang="fr-FR" dirty="0" smtClean="0"/>
              <a:t>La présence de petits textes dans les échanges dialogués.</a:t>
            </a:r>
          </a:p>
          <a:p>
            <a:pPr>
              <a:buFontTx/>
              <a:buChar char="-"/>
            </a:pPr>
            <a:r>
              <a:rPr lang="fr-FR" dirty="0" smtClean="0"/>
              <a:t>Que dans certains dialogues, il </a:t>
            </a:r>
            <a:r>
              <a:rPr lang="fr-FR" dirty="0" smtClean="0"/>
              <a:t>y a </a:t>
            </a:r>
            <a:r>
              <a:rPr lang="fr-FR" dirty="0" smtClean="0"/>
              <a:t>une succession de répliques courtes.</a:t>
            </a:r>
          </a:p>
          <a:p>
            <a:pPr>
              <a:buFontTx/>
              <a:buChar char="-"/>
            </a:pPr>
            <a:r>
              <a:rPr lang="fr-FR" dirty="0" smtClean="0"/>
              <a:t>Certaines répliques sont longues. </a:t>
            </a:r>
          </a:p>
          <a:p>
            <a:pPr>
              <a:buFontTx/>
              <a:buChar char="-"/>
            </a:pPr>
            <a:r>
              <a:rPr lang="fr-FR" dirty="0" smtClean="0"/>
              <a:t>Certaines indications sont fournies entre parenthèses à l’intérieur des paroles des personnages.</a:t>
            </a:r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Langue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2- </a:t>
            </a:r>
            <a:r>
              <a:rPr lang="fr-FR" sz="2400" b="1" u="sng" dirty="0" smtClean="0"/>
              <a:t>application</a:t>
            </a:r>
            <a:r>
              <a:rPr lang="fr-FR" sz="2400" dirty="0" smtClean="0"/>
              <a:t>: </a:t>
            </a:r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/>
          </a:p>
          <a:p>
            <a:pPr>
              <a:buNone/>
            </a:pPr>
            <a:r>
              <a:rPr lang="fr-FR" sz="2400" dirty="0" smtClean="0"/>
              <a:t>A partir des définitions proposées, essayez  d’identifier les procèdes utilisés</a:t>
            </a:r>
          </a:p>
          <a:p>
            <a:pPr>
              <a:buNone/>
            </a:pPr>
            <a:endParaRPr lang="fr-FR" sz="2400" dirty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Langue </a:t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fr-FR" b="1" dirty="0" smtClean="0"/>
              <a:t>Exercices: </a:t>
            </a: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Repérez les didascalies dans l’acte I scène 13</a:t>
            </a:r>
          </a:p>
          <a:p>
            <a:pPr>
              <a:buFontTx/>
              <a:buChar char="-"/>
            </a:pPr>
            <a:r>
              <a:rPr lang="fr-FR" dirty="0" smtClean="0"/>
              <a:t>Relevez dans la pièce un monologue, un aparté et une tirade.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Travail à déposer avant le 10 mai 2020.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Activité orale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Objectif : jouer la deuxième scène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Activité Orale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b="1" u="sng" dirty="0" smtClean="0"/>
              <a:t>Indications pour la préparation de l’exercice:</a:t>
            </a:r>
          </a:p>
          <a:p>
            <a:pPr>
              <a:buFontTx/>
              <a:buChar char="-"/>
            </a:pPr>
            <a:r>
              <a:rPr lang="fr-FR" dirty="0" smtClean="0"/>
              <a:t>Constitution des groupes et des costumes: vous devez former les groupes selon le nombre des personnages présentent sur la scène. (qui va jouer quoi).</a:t>
            </a:r>
          </a:p>
          <a:p>
            <a:pPr>
              <a:buFontTx/>
              <a:buChar char="-"/>
            </a:pPr>
            <a:r>
              <a:rPr lang="fr-FR" dirty="0" smtClean="0"/>
              <a:t>Répartition des tâches.</a:t>
            </a:r>
          </a:p>
          <a:p>
            <a:pPr>
              <a:buFontTx/>
              <a:buChar char="-"/>
            </a:pPr>
            <a:r>
              <a:rPr lang="fr-FR" dirty="0" smtClean="0"/>
              <a:t>Mémorisation des répliques par cœur.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/>
              <a:t>N.B: </a:t>
            </a:r>
            <a:r>
              <a:rPr lang="fr-FR" dirty="0" smtClean="0"/>
              <a:t>pour réussir son rôle, il faut glisser dans la peau de son </a:t>
            </a:r>
          </a:p>
          <a:p>
            <a:pPr>
              <a:buNone/>
            </a:pPr>
            <a:r>
              <a:rPr lang="fr-FR" dirty="0" smtClean="0"/>
              <a:t>personnage ( faire comme lui): imiter son caractères, ses émotions, ses gestes…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Consigne: je vous invite à préparer vos jeux de rôle pour la </a:t>
            </a: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reprise des </a:t>
            </a:r>
            <a:r>
              <a:rPr lang="fr-FR" b="1" dirty="0" smtClean="0">
                <a:solidFill>
                  <a:srgbClr val="FF0000"/>
                </a:solidFill>
              </a:rPr>
              <a:t>cours </a:t>
            </a:r>
            <a:r>
              <a:rPr lang="fr-FR" b="1" dirty="0" err="1" smtClean="0">
                <a:solidFill>
                  <a:srgbClr val="FF0000"/>
                </a:solidFill>
              </a:rPr>
              <a:t>incha</a:t>
            </a:r>
            <a:r>
              <a:rPr lang="fr-FR" b="1" dirty="0" smtClean="0">
                <a:solidFill>
                  <a:srgbClr val="FF0000"/>
                </a:solidFill>
              </a:rPr>
              <a:t> Allah.</a:t>
            </a:r>
            <a:endParaRPr lang="fr-F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Production écrite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Objectif : produire </a:t>
            </a:r>
            <a:r>
              <a:rPr lang="fr-FR" dirty="0"/>
              <a:t>un dialogue </a:t>
            </a:r>
            <a:r>
              <a:rPr lang="fr-FR" dirty="0" smtClean="0"/>
              <a:t>comique</a:t>
            </a:r>
            <a:endParaRPr lang="fr-FR" dirty="0"/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Production écrite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57250" lvl="0" indent="-857250">
              <a:buFont typeface="+mj-lt"/>
              <a:buAutoNum type="romanUcPeriod"/>
            </a:pPr>
            <a:r>
              <a:rPr lang="fr-FR" sz="4000" b="1" u="sng" dirty="0">
                <a:solidFill>
                  <a:srgbClr val="FF0000"/>
                </a:solidFill>
              </a:rPr>
              <a:t>Phase de préparation  </a:t>
            </a:r>
            <a:endParaRPr lang="fr-FR" sz="4000" u="sng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b="1" dirty="0" smtClean="0"/>
              <a:t>    Sujet</a:t>
            </a:r>
            <a:r>
              <a:rPr lang="fr-FR" b="1" dirty="0"/>
              <a:t> :</a:t>
            </a:r>
            <a:r>
              <a:rPr lang="fr-FR" dirty="0"/>
              <a:t> « Un </a:t>
            </a:r>
            <a:r>
              <a:rPr lang="fr-FR" dirty="0" smtClean="0"/>
              <a:t>adolescent essaye </a:t>
            </a:r>
            <a:r>
              <a:rPr lang="fr-FR" dirty="0"/>
              <a:t>de convaincre son </a:t>
            </a:r>
            <a:r>
              <a:rPr lang="fr-FR" dirty="0" smtClean="0"/>
              <a:t>père </a:t>
            </a:r>
            <a:r>
              <a:rPr lang="fr-FR" dirty="0"/>
              <a:t>de lui acheter un </a:t>
            </a:r>
            <a:r>
              <a:rPr lang="fr-FR" dirty="0" smtClean="0"/>
              <a:t>Smartphone, </a:t>
            </a:r>
            <a:r>
              <a:rPr lang="fr-FR" dirty="0"/>
              <a:t>ce dernier ne voit pas l’utilité de cet appareil tandis que le fils </a:t>
            </a:r>
            <a:r>
              <a:rPr lang="fr-FR" dirty="0" smtClean="0"/>
              <a:t>prétend qu’il est indispensable </a:t>
            </a:r>
            <a:r>
              <a:rPr lang="fr-FR" dirty="0" smtClean="0"/>
              <a:t>pour l’enseignement à distance».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Rédigez </a:t>
            </a:r>
            <a:r>
              <a:rPr lang="fr-FR" dirty="0" smtClean="0"/>
              <a:t>un </a:t>
            </a:r>
            <a:r>
              <a:rPr lang="fr-FR" dirty="0"/>
              <a:t>dialogue </a:t>
            </a:r>
            <a:r>
              <a:rPr lang="fr-FR" b="1" dirty="0">
                <a:solidFill>
                  <a:srgbClr val="FF0000"/>
                </a:solidFill>
              </a:rPr>
              <a:t>comique</a:t>
            </a:r>
            <a:r>
              <a:rPr lang="fr-FR" dirty="0"/>
              <a:t> entre </a:t>
            </a:r>
            <a:r>
              <a:rPr lang="fr-FR" dirty="0" smtClean="0"/>
              <a:t>ces deux personnages en y </a:t>
            </a:r>
            <a:r>
              <a:rPr lang="fr-FR" dirty="0"/>
              <a:t>insérant </a:t>
            </a:r>
            <a:r>
              <a:rPr lang="fr-FR" b="1" dirty="0">
                <a:solidFill>
                  <a:srgbClr val="FF0000"/>
                </a:solidFill>
              </a:rPr>
              <a:t>des didascalies </a:t>
            </a:r>
            <a:r>
              <a:rPr lang="fr-FR" dirty="0" smtClean="0"/>
              <a:t>(</a:t>
            </a:r>
            <a:r>
              <a:rPr lang="fr-FR" dirty="0" smtClean="0">
                <a:solidFill>
                  <a:srgbClr val="FF0000"/>
                </a:solidFill>
              </a:rPr>
              <a:t>une quinzaine </a:t>
            </a:r>
            <a:r>
              <a:rPr lang="fr-FR" dirty="0">
                <a:solidFill>
                  <a:srgbClr val="FF0000"/>
                </a:solidFill>
              </a:rPr>
              <a:t>de </a:t>
            </a:r>
            <a:r>
              <a:rPr lang="fr-FR" dirty="0" smtClean="0">
                <a:solidFill>
                  <a:srgbClr val="FF0000"/>
                </a:solidFill>
              </a:rPr>
              <a:t>répliques</a:t>
            </a:r>
            <a:r>
              <a:rPr lang="fr-FR" dirty="0" smtClean="0"/>
              <a:t>) .</a:t>
            </a:r>
            <a:endParaRPr lang="fr-FR" dirty="0"/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Compétence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/>
              <a:t>Lire, interpréter et produire:</a:t>
            </a:r>
          </a:p>
          <a:p>
            <a:pPr>
              <a:buNone/>
            </a:pPr>
            <a:r>
              <a:rPr lang="fr-FR" dirty="0" smtClean="0"/>
              <a:t>l’exposition, le nœud de l’action, les péripéties </a:t>
            </a:r>
          </a:p>
          <a:p>
            <a:pPr>
              <a:buNone/>
            </a:pPr>
            <a:r>
              <a:rPr lang="fr-FR" dirty="0" smtClean="0"/>
              <a:t>et le dénouement d’une comédie.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Production écrite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757758"/>
          </a:xfrm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Pour vous aider: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Est-ce </a:t>
            </a:r>
            <a:r>
              <a:rPr lang="fr-FR" dirty="0" smtClean="0"/>
              <a:t>que vous avez un Smartphone?  Est-ce que les parents acceptent facilement d’acheter des Smartphones à leurs enfants adolescents? Pourquoi?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Lisez bien le sujet et cherchez des explications pour les mots suivants: </a:t>
            </a:r>
          </a:p>
          <a:p>
            <a:pPr marL="514350" indent="-514350">
              <a:buNone/>
            </a:pPr>
            <a:r>
              <a:rPr lang="fr-FR" dirty="0" smtClean="0"/>
              <a:t>                                    Smartphone, prétend indispensable.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Quels sont les personnages de votre dialogue?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Quel est l’objet de leur discussion?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Quelles sont les différentes formes du comique étudiées en lecture?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Rappelez la définition de </a:t>
            </a:r>
            <a:r>
              <a:rPr lang="fr-FR" dirty="0" smtClean="0">
                <a:solidFill>
                  <a:srgbClr val="FF0000"/>
                </a:solidFill>
              </a:rPr>
              <a:t>didascalie et donnez des exemples de la pièce de Molière.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Est-ce que le père va accepter la demande de son fils?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Quel est l’argument avancé par </a:t>
            </a:r>
            <a:r>
              <a:rPr lang="fr-FR" dirty="0" smtClean="0"/>
              <a:t>le fils pour </a:t>
            </a:r>
            <a:r>
              <a:rPr lang="fr-FR" dirty="0" smtClean="0"/>
              <a:t>convaincre son père?</a:t>
            </a:r>
          </a:p>
          <a:p>
            <a:pPr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b="1" dirty="0" smtClean="0">
              <a:solidFill>
                <a:srgbClr val="FF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Production écrite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0" indent="-1143000">
              <a:buFont typeface="+mj-lt"/>
              <a:buAutoNum type="romanUcPeriod" startAt="2"/>
            </a:pPr>
            <a:r>
              <a:rPr lang="fr-FR" sz="3900" b="1" u="sng" dirty="0" smtClean="0">
                <a:solidFill>
                  <a:srgbClr val="FF0000"/>
                </a:solidFill>
              </a:rPr>
              <a:t>Phase de production </a:t>
            </a:r>
          </a:p>
          <a:p>
            <a:pPr>
              <a:buNone/>
            </a:pPr>
            <a:endParaRPr lang="fr-F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    Répondez aux questions, Produisez le texte et envoyez-moi  votre travail avant le 11 mai 2020</a:t>
            </a:r>
          </a:p>
          <a:p>
            <a:pPr>
              <a:buNone/>
            </a:pPr>
            <a:endParaRPr lang="fr-F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b="1" dirty="0" smtClean="0"/>
              <a:t>N.B: </a:t>
            </a:r>
            <a:r>
              <a:rPr lang="fr-FR" dirty="0" smtClean="0"/>
              <a:t>N’oubliez pas que le dialogue se présente sous formes de répliques,  avec un retour à la ligne à chaque fois qu’un personnage prend la parole</a:t>
            </a:r>
            <a:r>
              <a:rPr lang="fr-FR" dirty="0" smtClean="0">
                <a:solidFill>
                  <a:srgbClr val="FF0000"/>
                </a:solidFill>
              </a:rPr>
              <a:t>. (il est impératif de respecter la forme du genre théâtral)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Projet de classe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Objectif: produire le début d’une saynète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Tâche à réaliser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À l’instar </a:t>
            </a:r>
            <a:r>
              <a:rPr lang="fr-FR" dirty="0" smtClean="0"/>
              <a:t>de la scène d’exposition étudiée, </a:t>
            </a:r>
            <a:r>
              <a:rPr lang="fr-FR" dirty="0" smtClean="0"/>
              <a:t>produisez le début d’une </a:t>
            </a:r>
          </a:p>
          <a:p>
            <a:pPr>
              <a:buNone/>
            </a:pPr>
            <a:r>
              <a:rPr lang="fr-FR" dirty="0" smtClean="0"/>
              <a:t>saynète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Choisissez des personnages, un thème, etc.</a:t>
            </a:r>
          </a:p>
          <a:p>
            <a:pPr>
              <a:buNone/>
            </a:pPr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Séquence 1</a:t>
            </a:r>
            <a:endParaRPr lang="fr-FR" b="1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6008080"/>
              </p:ext>
            </p:extLst>
          </p:nvPr>
        </p:nvGraphicFramePr>
        <p:xfrm>
          <a:off x="457200" y="1600200"/>
          <a:ext cx="8229600" cy="4882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84837">
                <a:tc>
                  <a:txBody>
                    <a:bodyPr/>
                    <a:lstStyle/>
                    <a:p>
                      <a:r>
                        <a:rPr lang="fr-FR" dirty="0" smtClean="0"/>
                        <a:t>Activité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Contenu 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Objectif</a:t>
                      </a:r>
                      <a:endParaRPr lang="fr-FR" dirty="0"/>
                    </a:p>
                  </a:txBody>
                  <a:tcPr/>
                </a:tc>
              </a:tr>
              <a:tr h="584837">
                <a:tc>
                  <a:txBody>
                    <a:bodyPr/>
                    <a:lstStyle/>
                    <a:p>
                      <a:r>
                        <a:rPr lang="fr-FR" dirty="0" smtClean="0"/>
                        <a:t>Lecture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Acte Premier, scènes</a:t>
                      </a:r>
                      <a:r>
                        <a:rPr lang="fr-FR" baseline="0" dirty="0" smtClean="0"/>
                        <a:t> 1 et 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dirty="0" smtClean="0"/>
                        <a:t>Identifier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smtClean="0"/>
                        <a:t>les caractéristiques de la scène d’exposition.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baseline="0" dirty="0" smtClean="0"/>
                        <a:t>Identifier quelques formes du comique.</a:t>
                      </a:r>
                    </a:p>
                  </a:txBody>
                  <a:tcPr/>
                </a:tc>
              </a:tr>
              <a:tr h="584837">
                <a:tc>
                  <a:txBody>
                    <a:bodyPr/>
                    <a:lstStyle/>
                    <a:p>
                      <a:r>
                        <a:rPr lang="fr-FR" dirty="0" smtClean="0"/>
                        <a:t>Langue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</a:t>
                      </a:r>
                      <a:r>
                        <a:rPr lang="fr-FR" baseline="0" dirty="0" smtClean="0"/>
                        <a:t> l</a:t>
                      </a:r>
                      <a:r>
                        <a:rPr lang="fr-FR" dirty="0" smtClean="0"/>
                        <a:t>exique</a:t>
                      </a:r>
                      <a:r>
                        <a:rPr lang="fr-FR" baseline="0" dirty="0" smtClean="0"/>
                        <a:t> du théâtre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 S’approprier</a:t>
                      </a:r>
                      <a:r>
                        <a:rPr lang="fr-FR" baseline="0" dirty="0" smtClean="0"/>
                        <a:t> le lexique du théâtre</a:t>
                      </a:r>
                      <a:endParaRPr lang="fr-FR" dirty="0"/>
                    </a:p>
                  </a:txBody>
                  <a:tcPr/>
                </a:tc>
              </a:tr>
              <a:tr h="584837">
                <a:tc>
                  <a:txBody>
                    <a:bodyPr/>
                    <a:lstStyle/>
                    <a:p>
                      <a:r>
                        <a:rPr lang="fr-FR" dirty="0" smtClean="0"/>
                        <a:t>Oral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Jeu de rôle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  Interpréter la scène </a:t>
                      </a:r>
                      <a:r>
                        <a:rPr lang="fr-FR" dirty="0" smtClean="0"/>
                        <a:t>(d’exposition) d’une </a:t>
                      </a:r>
                      <a:r>
                        <a:rPr lang="fr-FR" dirty="0" smtClean="0"/>
                        <a:t>manière expressive</a:t>
                      </a:r>
                      <a:endParaRPr lang="fr-FR" dirty="0"/>
                    </a:p>
                  </a:txBody>
                  <a:tcPr/>
                </a:tc>
              </a:tr>
              <a:tr h="584837">
                <a:tc>
                  <a:txBody>
                    <a:bodyPr/>
                    <a:lstStyle/>
                    <a:p>
                      <a:r>
                        <a:rPr lang="fr-FR" dirty="0" smtClean="0"/>
                        <a:t>Production écrite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Produire un</a:t>
                      </a:r>
                      <a:r>
                        <a:rPr lang="fr-FR" baseline="0" dirty="0" smtClean="0"/>
                        <a:t> dialogue comique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 Produire une scène d’exposition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smtClean="0"/>
                        <a:t>comique</a:t>
                      </a:r>
                      <a:endParaRPr lang="fr-FR" dirty="0"/>
                    </a:p>
                  </a:txBody>
                  <a:tcPr/>
                </a:tc>
              </a:tr>
              <a:tr h="584837">
                <a:tc>
                  <a:txBody>
                    <a:bodyPr/>
                    <a:lstStyle/>
                    <a:p>
                      <a:r>
                        <a:rPr lang="fr-FR" dirty="0" smtClean="0"/>
                        <a:t>Projet de classe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Produire le début d’une saynète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Produire le début d’une saynète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Lecture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buNone/>
            </a:pPr>
            <a:r>
              <a:rPr lang="fr-FR" b="1" u="sng" dirty="0" smtClean="0"/>
              <a:t>Acte premier, scènes 1 et 2.</a:t>
            </a:r>
          </a:p>
          <a:p>
            <a:pPr marL="571500" indent="-571500">
              <a:buFont typeface="+mj-lt"/>
              <a:buAutoNum type="romanUcPeriod"/>
            </a:pPr>
            <a:r>
              <a:rPr lang="fr-FR" b="1" u="sng" dirty="0" smtClean="0"/>
              <a:t>Contextualisation </a:t>
            </a:r>
          </a:p>
          <a:p>
            <a:pPr marL="571500" indent="-571500">
              <a:buNone/>
            </a:pPr>
            <a:r>
              <a:rPr lang="fr-FR" b="1" dirty="0" smtClean="0"/>
              <a:t>Titre de l’œuvre : </a:t>
            </a:r>
            <a:r>
              <a:rPr lang="fr-FR" dirty="0" smtClean="0"/>
              <a:t>Le Bourgeois Gentilhomme</a:t>
            </a:r>
          </a:p>
          <a:p>
            <a:pPr marL="571500" indent="-571500">
              <a:buNone/>
            </a:pPr>
            <a:r>
              <a:rPr lang="fr-FR" b="1" dirty="0" smtClean="0"/>
              <a:t>Genre : </a:t>
            </a:r>
            <a:r>
              <a:rPr lang="fr-FR" dirty="0" smtClean="0"/>
              <a:t>Comédie </a:t>
            </a:r>
            <a:r>
              <a:rPr lang="fr-FR" dirty="0" smtClean="0"/>
              <a:t>(théâtre)</a:t>
            </a:r>
          </a:p>
          <a:p>
            <a:pPr marL="571500" indent="-571500">
              <a:buNone/>
            </a:pPr>
            <a:r>
              <a:rPr lang="fr-FR" b="1" dirty="0" smtClean="0"/>
              <a:t>Date de sa parution: </a:t>
            </a:r>
            <a:r>
              <a:rPr lang="fr-FR" dirty="0" smtClean="0"/>
              <a:t>1670</a:t>
            </a:r>
          </a:p>
          <a:p>
            <a:pPr marL="571500" indent="-571500">
              <a:buNone/>
            </a:pPr>
            <a:r>
              <a:rPr lang="fr-FR" b="1" dirty="0" smtClean="0"/>
              <a:t>Nom du </a:t>
            </a:r>
            <a:r>
              <a:rPr lang="fr-FR" b="1" dirty="0" smtClean="0"/>
              <a:t>dramaturge (auteur) </a:t>
            </a:r>
            <a:r>
              <a:rPr lang="fr-FR" b="1" dirty="0" smtClean="0"/>
              <a:t>: </a:t>
            </a:r>
            <a:r>
              <a:rPr lang="fr-FR" dirty="0" smtClean="0"/>
              <a:t>Molière</a:t>
            </a:r>
          </a:p>
          <a:p>
            <a:pPr marL="571500" indent="-571500">
              <a:buNone/>
            </a:pPr>
            <a:r>
              <a:rPr lang="fr-FR" b="1" dirty="0" smtClean="0"/>
              <a:t>Situation du passage : </a:t>
            </a:r>
            <a:r>
              <a:rPr lang="fr-FR" dirty="0" smtClean="0"/>
              <a:t>Il s’agit du début de la </a:t>
            </a:r>
          </a:p>
          <a:p>
            <a:pPr marL="571500" indent="-571500">
              <a:buNone/>
            </a:pPr>
            <a:r>
              <a:rPr lang="fr-FR" dirty="0" smtClean="0"/>
              <a:t>pièce, c’est l’exposition.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/>
            <a:r>
              <a:rPr lang="fr-FR" b="1" dirty="0" smtClean="0"/>
              <a:t>Lecture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fontScale="55000" lnSpcReduction="20000"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5800" b="1" dirty="0" smtClean="0"/>
              <a:t>Analyse</a:t>
            </a:r>
          </a:p>
          <a:p>
            <a:pPr>
              <a:buNone/>
            </a:pPr>
            <a:r>
              <a:rPr lang="fr-FR" sz="3600" dirty="0" smtClean="0"/>
              <a:t>Lisez le premier acte (les deux scènes) et répondez aux questions suivantes: </a:t>
            </a:r>
          </a:p>
          <a:p>
            <a:pPr>
              <a:buNone/>
            </a:pPr>
            <a:endParaRPr lang="fr-FR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3600" dirty="0" smtClean="0"/>
              <a:t>Relevez les indications scéniques qui précèdent le début du premier acte (personnage, lieu , l’ouverture).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600" dirty="0" smtClean="0"/>
              <a:t>Identifiez </a:t>
            </a:r>
            <a:r>
              <a:rPr lang="fr-FR" sz="3600" dirty="0" smtClean="0"/>
              <a:t>les </a:t>
            </a:r>
            <a:r>
              <a:rPr lang="fr-FR" sz="3600" dirty="0" smtClean="0"/>
              <a:t>personnages présents dans chaque </a:t>
            </a:r>
            <a:r>
              <a:rPr lang="fr-FR" sz="3600" dirty="0" smtClean="0"/>
              <a:t>scène</a:t>
            </a:r>
            <a:endParaRPr lang="fr-FR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3600" dirty="0" smtClean="0"/>
              <a:t>Expliquez, </a:t>
            </a:r>
            <a:r>
              <a:rPr lang="fr-FR" sz="3600" b="1" dirty="0" smtClean="0"/>
              <a:t>dans un dictionnaire</a:t>
            </a:r>
            <a:r>
              <a:rPr lang="fr-FR" sz="3600" dirty="0" smtClean="0"/>
              <a:t>, </a:t>
            </a:r>
            <a:r>
              <a:rPr lang="fr-FR" sz="3600" dirty="0" smtClean="0"/>
              <a:t>les mots suivants: air, sérénade, galanterie, noblesse, bourgeois, gentilhomme.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600" dirty="0" smtClean="0"/>
              <a:t>Relevez le </a:t>
            </a:r>
            <a:r>
              <a:rPr lang="fr-FR" sz="3600" dirty="0"/>
              <a:t>nom </a:t>
            </a:r>
            <a:r>
              <a:rPr lang="fr-FR" sz="3600" dirty="0" smtClean="0"/>
              <a:t>du personnage principal attendu par les </a:t>
            </a:r>
            <a:r>
              <a:rPr lang="fr-FR" sz="3600" dirty="0" smtClean="0"/>
              <a:t>deux </a:t>
            </a:r>
            <a:r>
              <a:rPr lang="fr-FR" sz="3600" dirty="0" smtClean="0"/>
              <a:t>artistes.</a:t>
            </a:r>
            <a:endParaRPr lang="fr-FR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3600" dirty="0" smtClean="0"/>
              <a:t>Relevez les pronoms et les mots utilisés pour </a:t>
            </a:r>
            <a:r>
              <a:rPr lang="fr-FR" sz="3600" dirty="0" smtClean="0"/>
              <a:t>évoquer ce personnage.</a:t>
            </a:r>
            <a:endParaRPr lang="fr-FR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3600" dirty="0" smtClean="0"/>
              <a:t>À partir des informations fournies  dans les dialogues, dressez le portrait du personnage principal.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600" dirty="0" smtClean="0"/>
              <a:t>Relevez le sujet du </a:t>
            </a:r>
            <a:r>
              <a:rPr lang="fr-FR" sz="3600" dirty="0" smtClean="0"/>
              <a:t>débat entre les deux </a:t>
            </a:r>
            <a:r>
              <a:rPr lang="fr-FR" sz="3600" dirty="0" smtClean="0"/>
              <a:t>artistes</a:t>
            </a:r>
            <a:endParaRPr lang="fr-FR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3600" dirty="0" smtClean="0"/>
              <a:t>Relevez dans le texte les indices du comique (ce qui </a:t>
            </a:r>
            <a:r>
              <a:rPr lang="fr-FR" sz="3600" dirty="0" smtClean="0"/>
              <a:t> </a:t>
            </a:r>
            <a:r>
              <a:rPr lang="fr-FR" sz="3600" dirty="0" smtClean="0"/>
              <a:t>fait rire).</a:t>
            </a:r>
          </a:p>
          <a:p>
            <a:pPr marL="514350" indent="-514350">
              <a:buNone/>
            </a:pPr>
            <a:endParaRPr lang="fr-FR" sz="4500" b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fr-FR" sz="4500" b="1" dirty="0" smtClean="0">
                <a:solidFill>
                  <a:srgbClr val="FF0000"/>
                </a:solidFill>
              </a:rPr>
              <a:t>Envoyez-moi les réponses avant le 09 mai 2020</a:t>
            </a:r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sz="3600" b="1" dirty="0" smtClean="0"/>
              <a:t>Synthèse</a:t>
            </a:r>
          </a:p>
          <a:p>
            <a:pPr marL="0" indent="0">
              <a:buFontTx/>
              <a:buChar char="-"/>
            </a:pPr>
            <a:r>
              <a:rPr lang="fr-FR" sz="3600" dirty="0" smtClean="0"/>
              <a:t> La première scène constitue l’exposition de la pièce, elle est précédée par des indications scéniques qui </a:t>
            </a:r>
            <a:r>
              <a:rPr lang="fr-FR" sz="3600" dirty="0" smtClean="0"/>
              <a:t>portent </a:t>
            </a:r>
            <a:r>
              <a:rPr lang="fr-FR" sz="3600" dirty="0" smtClean="0"/>
              <a:t>sur les personnages sur scène, le lieu (Paris à la maison de Monsieur Jourdain) ainsi qu’une description de l’ouverture).</a:t>
            </a:r>
          </a:p>
          <a:p>
            <a:pPr marL="0" indent="0">
              <a:buFontTx/>
              <a:buChar char="-"/>
            </a:pPr>
            <a:r>
              <a:rPr lang="fr-FR" sz="3600" dirty="0" smtClean="0"/>
              <a:t> Monsieur Jourdain, </a:t>
            </a:r>
            <a:r>
              <a:rPr lang="fr-FR" sz="3600" dirty="0" smtClean="0"/>
              <a:t>personnage </a:t>
            </a:r>
            <a:r>
              <a:rPr lang="fr-FR" sz="3600" dirty="0" smtClean="0"/>
              <a:t>principal de la pièce, est présenté du point de vue de deux autres personnages, le maître de musique et le maître à danser qui se félicitent de l’avoir comme élève car, bien qu’il ne sache rien, il paye bien. Il a été évoqué par : « il, lui, notre homme, il viendra, il ne tardera pas, ce personnage, c’est Mr. Jourdain ».</a:t>
            </a:r>
          </a:p>
          <a:p>
            <a:pPr marL="0" indent="0">
              <a:buFontTx/>
              <a:buChar char="-"/>
            </a:pPr>
            <a:r>
              <a:rPr lang="fr-FR" sz="3600" dirty="0" smtClean="0"/>
              <a:t>Leurs répliques nous permettent de dresser le portrait de Monsieur Jourdain et de </a:t>
            </a:r>
            <a:r>
              <a:rPr lang="fr-FR" sz="3600" dirty="0" smtClean="0"/>
              <a:t>deviner </a:t>
            </a:r>
            <a:r>
              <a:rPr lang="fr-FR" sz="3600" dirty="0" smtClean="0"/>
              <a:t>qu’il s’agit d’une pièce comique :</a:t>
            </a:r>
          </a:p>
          <a:p>
            <a:pPr marL="0" indent="0">
              <a:buFontTx/>
              <a:buChar char="-"/>
            </a:pPr>
            <a:r>
              <a:rPr lang="fr-FR" sz="3600" dirty="0" smtClean="0"/>
              <a:t> Il s’agit d’un homme riche mais ignorant,  grotesque et vaniteux  qui ne connaît rien en musique et en danse et qui veut les apprendre à tout prix.</a:t>
            </a:r>
          </a:p>
          <a:p>
            <a:pPr marL="0" indent="0">
              <a:buFontTx/>
              <a:buChar char="-"/>
            </a:pPr>
            <a:r>
              <a:rPr lang="fr-FR" sz="3600" dirty="0" smtClean="0"/>
              <a:t> En arrivant, Monsieur Jourdain a écouté une sérénade composée par le disciple du maître de musique, mais il a préféré une chanson légère qu’il connaissait. Les deux maîtres qui ne cherchent qu’à soutirer  l’argent de M. Jourdain le complimentent et l’assurent du caractère indispensable de leur art.</a:t>
            </a:r>
          </a:p>
          <a:p>
            <a:pPr marL="0" indent="0">
              <a:buFontTx/>
              <a:buChar char="-"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/>
            <a:r>
              <a:rPr lang="fr-FR" b="1" dirty="0" smtClean="0"/>
              <a:t>Lecture</a:t>
            </a:r>
            <a:endParaRPr lang="fr-FR" b="1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b="1" u="sng" dirty="0" smtClean="0"/>
              <a:t>Synthèse</a:t>
            </a:r>
          </a:p>
          <a:p>
            <a:pPr>
              <a:buNone/>
            </a:pPr>
            <a:r>
              <a:rPr lang="fr-FR" dirty="0" smtClean="0"/>
              <a:t>Le comique </a:t>
            </a:r>
            <a:r>
              <a:rPr lang="fr-FR" dirty="0" smtClean="0"/>
              <a:t>est exprimé par </a:t>
            </a:r>
            <a:r>
              <a:rPr lang="fr-FR" dirty="0" smtClean="0"/>
              <a:t>plusieurs procédés :</a:t>
            </a:r>
          </a:p>
          <a:p>
            <a:pPr>
              <a:buFontTx/>
              <a:buChar char="-"/>
            </a:pPr>
            <a:r>
              <a:rPr lang="fr-FR" dirty="0" smtClean="0"/>
              <a:t>Le comique des gestes et du caractère (le caractère drôle de monsieur Jourdain) </a:t>
            </a:r>
          </a:p>
          <a:p>
            <a:pPr>
              <a:buFontTx/>
              <a:buChar char="-"/>
            </a:pPr>
            <a:r>
              <a:rPr lang="fr-FR" dirty="0" smtClean="0"/>
              <a:t>Le comique des mots: (drôlerie</a:t>
            </a:r>
            <a:r>
              <a:rPr lang="fr-FR" dirty="0" smtClean="0"/>
              <a:t>)</a:t>
            </a:r>
            <a:endParaRPr lang="fr-FR" b="1" dirty="0" smtClean="0"/>
          </a:p>
          <a:p>
            <a:pPr>
              <a:buFontTx/>
              <a:buChar char="-"/>
            </a:pPr>
            <a:r>
              <a:rPr lang="fr-FR" dirty="0" smtClean="0"/>
              <a:t>Le comique de la situation: ( les flatteries des deux maîtres qui se moquent de M. Jourdain).</a:t>
            </a:r>
          </a:p>
          <a:p>
            <a:pPr>
              <a:buNone/>
            </a:pPr>
            <a:endParaRPr lang="fr-F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Cherchez d’autres exemples de comique dans la </a:t>
            </a: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pièce et envoyez-moi vos réponses avant le 09 mai 2020.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/>
            <a:r>
              <a:rPr lang="fr-FR" b="1" dirty="0" smtClean="0"/>
              <a:t>Lecture</a:t>
            </a:r>
            <a:endParaRPr lang="fr-FR" b="1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 algn="l">
              <a:buFont typeface="+mj-lt"/>
              <a:buAutoNum type="romanUcPeriod" startAt="3"/>
            </a:pPr>
            <a:r>
              <a:rPr lang="fr-FR" b="1" dirty="0" smtClean="0"/>
              <a:t>Réaction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>- </a:t>
            </a:r>
            <a:r>
              <a:rPr lang="fr-FR" dirty="0" smtClean="0"/>
              <a:t>Lequel des personnages attire votre attention? Dites pourquoi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- Est-ce que le titre social et les apparences </a:t>
            </a:r>
          </a:p>
          <a:p>
            <a:pPr>
              <a:buNone/>
            </a:pPr>
            <a:r>
              <a:rPr lang="fr-FR" dirty="0" smtClean="0"/>
              <a:t>déterminent la qualité de l’individu?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Exprimez vos opinions par rapport à ces deux </a:t>
            </a: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Questions, enregistrez </a:t>
            </a:r>
            <a:r>
              <a:rPr lang="fr-FR" b="1" dirty="0" smtClean="0">
                <a:solidFill>
                  <a:srgbClr val="FF0000"/>
                </a:solidFill>
              </a:rPr>
              <a:t>oralement vos </a:t>
            </a:r>
            <a:r>
              <a:rPr lang="fr-FR" b="1" dirty="0" smtClean="0">
                <a:solidFill>
                  <a:srgbClr val="FF0000"/>
                </a:solidFill>
              </a:rPr>
              <a:t>propos et envoyez-</a:t>
            </a: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moi les réponses avant le 09 mai 2020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6000" b="1" dirty="0" smtClean="0"/>
              <a:t>Langue</a:t>
            </a:r>
            <a:r>
              <a:rPr lang="fr-FR" sz="6000" dirty="0" smtClean="0"/>
              <a:t> </a:t>
            </a:r>
            <a:endParaRPr lang="fr-FR" sz="6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Le lexique du théâtre</a:t>
            </a:r>
          </a:p>
          <a:p>
            <a:r>
              <a:rPr lang="fr-FR" dirty="0" smtClean="0"/>
              <a:t>Objectif: s’approprier le lexique du théâtre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FAD8-DD22-46E8-8AE9-A7F5804844B3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1622</Words>
  <Application>Microsoft Office PowerPoint</Application>
  <PresentationFormat>Affichage à l'écran (4:3)</PresentationFormat>
  <Paragraphs>198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 Le Bourgeois gentilhomme de Molière</vt:lpstr>
      <vt:lpstr>Compétence  </vt:lpstr>
      <vt:lpstr>Séquence 1</vt:lpstr>
      <vt:lpstr>Lecture</vt:lpstr>
      <vt:lpstr>Lecture</vt:lpstr>
      <vt:lpstr>Lecture</vt:lpstr>
      <vt:lpstr>Lecture</vt:lpstr>
      <vt:lpstr>Réaction </vt:lpstr>
      <vt:lpstr>Langue </vt:lpstr>
      <vt:lpstr>Langue </vt:lpstr>
      <vt:lpstr>Langue</vt:lpstr>
      <vt:lpstr>Langue</vt:lpstr>
      <vt:lpstr>Langue</vt:lpstr>
      <vt:lpstr>Langue</vt:lpstr>
      <vt:lpstr>  Langue   </vt:lpstr>
      <vt:lpstr>Activité orale</vt:lpstr>
      <vt:lpstr>Activité Orale</vt:lpstr>
      <vt:lpstr>Production écrite</vt:lpstr>
      <vt:lpstr>Production écrite</vt:lpstr>
      <vt:lpstr>Production écrite</vt:lpstr>
      <vt:lpstr>Production écrite</vt:lpstr>
      <vt:lpstr>Projet de classe</vt:lpstr>
      <vt:lpstr>Tâche à réaliser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bourgeois Gentilhomme</dc:title>
  <dc:creator>Abou jabir</dc:creator>
  <cp:lastModifiedBy>hp</cp:lastModifiedBy>
  <cp:revision>52</cp:revision>
  <dcterms:created xsi:type="dcterms:W3CDTF">2020-05-06T09:33:26Z</dcterms:created>
  <dcterms:modified xsi:type="dcterms:W3CDTF">2020-05-07T21:34:47Z</dcterms:modified>
</cp:coreProperties>
</file>