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6" r:id="rId3"/>
    <p:sldId id="260" r:id="rId4"/>
    <p:sldId id="263" r:id="rId5"/>
    <p:sldId id="261" r:id="rId6"/>
    <p:sldId id="257" r:id="rId7"/>
    <p:sldId id="258" r:id="rId8"/>
    <p:sldId id="262" r:id="rId9"/>
    <p:sldId id="259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0" autoAdjust="0"/>
  </p:normalViewPr>
  <p:slideViewPr>
    <p:cSldViewPr>
      <p:cViewPr>
        <p:scale>
          <a:sx n="59" d="100"/>
          <a:sy n="59" d="100"/>
        </p:scale>
        <p:origin x="-55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118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0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734F-97CB-4CE1-BF03-FC1CC2066D3D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1ADD7-0420-4CE8-A638-CBD9261CF9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1ADD7-0420-4CE8-A638-CBD9261CF98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1ADD7-0420-4CE8-A638-CBD9261CF98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0E31-15B9-45B3-BE69-3410B77F6C83}" type="datetimeFigureOut">
              <a:rPr lang="fr-FR" smtClean="0"/>
              <a:pPr/>
              <a:t>20/01/2010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EBD1-4391-46F4-94D2-6E2BEBDA7E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6215106" cy="664371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littérature maghrébine d’expression française</a:t>
            </a:r>
            <a:endParaRPr lang="fr-FR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C:\Users\Badia\Pictures\la-boite-a-merveilles-ahmed-sefrio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928802"/>
            <a:ext cx="3000364" cy="3429024"/>
          </a:xfrm>
          <a:prstGeom prst="rect">
            <a:avLst/>
          </a:prstGeom>
          <a:noFill/>
        </p:spPr>
      </p:pic>
      <p:pic>
        <p:nvPicPr>
          <p:cNvPr id="17" name="Picture 3" descr="C:\Users\Badia\Pictures\ahmed sefrio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2286016" cy="2786082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6408000" y="3071834"/>
            <a:ext cx="2593156" cy="35718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latin typeface="Arial" pitchFamily="34" charset="0"/>
                <a:cs typeface="Arial" pitchFamily="34" charset="0"/>
              </a:rPr>
              <a:t>AHMED SEFRIOUI</a:t>
            </a:r>
            <a:endParaRPr lang="fr-F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14282" y="24"/>
            <a:ext cx="600079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Etude de l’ œuvre intégrale: module 1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3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ère</a:t>
            </a:r>
            <a:r>
              <a:rPr lang="fr-F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année du baccalauréat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00013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La Boite à Merveilles </a:t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9"/>
            <a:ext cx="8643998" cy="10715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Sidi Mohammed se distingue  des autres enfants par:</a:t>
            </a:r>
          </a:p>
          <a:p>
            <a:pPr>
              <a:buNone/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214282" y="2571744"/>
            <a:ext cx="8786874" cy="40005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Sa vision du  monde «  Attendre! Attendre de devenir un homme, attendre de mourir pour renaître au bord du fleuve </a:t>
            </a:r>
            <a:r>
              <a:rPr lang="fr-FR" sz="3600" b="1" dirty="0" err="1" smtClean="0">
                <a:solidFill>
                  <a:schemeClr val="bg1"/>
                </a:solidFill>
              </a:rPr>
              <a:t>Salsabil</a:t>
            </a:r>
            <a:r>
              <a:rPr lang="fr-FR" sz="3600" b="1" dirty="0" smtClean="0">
                <a:solidFill>
                  <a:schemeClr val="bg1"/>
                </a:solidFill>
              </a:rPr>
              <a:t>. Attendre! </a:t>
            </a:r>
            <a:r>
              <a:rPr lang="fr-FR" sz="3600" b="1" dirty="0" smtClean="0">
                <a:solidFill>
                  <a:srgbClr val="FFC000"/>
                </a:solidFill>
              </a:rPr>
              <a:t>C’est cela exister</a:t>
            </a:r>
            <a:r>
              <a:rPr lang="fr-FR" sz="3600" b="1" dirty="0" smtClean="0">
                <a:solidFill>
                  <a:schemeClr val="bg1"/>
                </a:solidFill>
              </a:rPr>
              <a:t> » 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00013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4000" b="1" dirty="0" smtClean="0">
                <a:solidFill>
                  <a:schemeClr val="bg1"/>
                </a:solidFill>
                <a:cs typeface="Arial" pitchFamily="34" charset="0"/>
              </a:rPr>
              <a:t>La Boite à Merveilles </a:t>
            </a:r>
            <a:br>
              <a:rPr lang="fr-FR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4000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28641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fr-FR" sz="4000" b="1" dirty="0" smtClean="0">
                <a:solidFill>
                  <a:srgbClr val="FFC000"/>
                </a:solidFill>
              </a:rPr>
              <a:t>   Par sa rancune permanente contre les adultes qu’il refuse d’imiter </a:t>
            </a:r>
          </a:p>
          <a:p>
            <a:r>
              <a:rPr lang="fr-FR" sz="4000" b="1" dirty="0" smtClean="0">
                <a:solidFill>
                  <a:schemeClr val="bg1"/>
                </a:solidFill>
              </a:rPr>
              <a:t> « Je pardonnais aux grandes personnes de me gronder , au besoin de me frapper pour une futilité, mais je leur en voulais à mort de ne pas essayer de me comprendre ».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La Boite à Merveilles </a:t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« j’avais compris instinctivement  les ruses qu’il fallait employer pour vivre en paix avec tous ses hommes et toutes ses femmes qui se prennent au sérieux et sont gonflés à éclater de leur supériorité ».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715436" cy="78581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synthèse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285992"/>
            <a:ext cx="8715436" cy="457200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fr-FR" sz="3600" b="1" dirty="0" smtClean="0">
                <a:solidFill>
                  <a:schemeClr val="bg1"/>
                </a:solidFill>
              </a:rPr>
              <a:t>Nous pouvons conclure que:</a:t>
            </a:r>
          </a:p>
          <a:p>
            <a:pPr algn="just"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 le narrateur entretenait des rapports problématiques avec les enfants et les adultes</a:t>
            </a:r>
          </a:p>
          <a:p>
            <a:pPr algn="just"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Le narrateur se voyait en permanence supérieur aux autres</a:t>
            </a:r>
          </a:p>
          <a:p>
            <a:pPr algn="ctr"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D’où </a:t>
            </a:r>
            <a:r>
              <a:rPr lang="fr-FR" sz="3600" b="1" dirty="0" smtClean="0">
                <a:solidFill>
                  <a:srgbClr val="FFC000"/>
                </a:solidFill>
              </a:rPr>
              <a:t>SA SOLITUDE</a:t>
            </a:r>
            <a:r>
              <a:rPr lang="fr-FR" sz="4000" b="1" dirty="0" smtClean="0">
                <a:solidFill>
                  <a:srgbClr val="FFC000"/>
                </a:solidFill>
              </a:rPr>
              <a:t> 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285728"/>
            <a:ext cx="7929618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          La Boite à Merveilles </a:t>
            </a:r>
            <a:b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 La Boite à Merveilles </a:t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14353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Sa vie se déroulait dans un détachement total de la réalité qui l’entourait, il faisait semblant</a:t>
            </a:r>
          </a:p>
          <a:p>
            <a:r>
              <a:rPr lang="fr-FR" sz="3600" b="1" dirty="0" smtClean="0">
                <a:solidFill>
                  <a:schemeClr val="bg1"/>
                </a:solidFill>
              </a:rPr>
              <a:t>Le visible, était la dernière chose qui l’intéressait , son monde à lui , c’était l’Invisible, </a:t>
            </a:r>
            <a:r>
              <a:rPr lang="fr-FR" sz="3600" b="1" smtClean="0">
                <a:solidFill>
                  <a:schemeClr val="bg1"/>
                </a:solidFill>
              </a:rPr>
              <a:t>le </a:t>
            </a:r>
            <a:r>
              <a:rPr lang="fr-FR" sz="3600" b="1" smtClean="0">
                <a:solidFill>
                  <a:schemeClr val="bg1"/>
                </a:solidFill>
              </a:rPr>
              <a:t>merveilleux </a:t>
            </a:r>
            <a:r>
              <a:rPr lang="fr-FR" sz="3600" b="1" dirty="0" smtClean="0">
                <a:solidFill>
                  <a:schemeClr val="bg1"/>
                </a:solidFill>
              </a:rPr>
              <a:t>et la légende. 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28596" y="1643050"/>
            <a:ext cx="7986714" cy="7858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Sidi Mohamed et les autres enfants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4282" y="2643182"/>
            <a:ext cx="8715436" cy="392909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Zineb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 personnage principal du roman; il représente l’autre visage de l’enfance nullement apprécié par sidi Mohammed « 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85728"/>
            <a:ext cx="8072494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La Boite à Merveilles </a:t>
            </a:r>
            <a:br>
              <a:rPr lang="fr-FR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</a:br>
            <a:r>
              <a:rPr lang="fr-FR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ou la quête de la connaissance</a:t>
            </a:r>
            <a:endParaRPr lang="fr-FR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07157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fr-FR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3600" b="1" dirty="0" smtClean="0">
                <a:solidFill>
                  <a:schemeClr val="bg1"/>
                </a:solidFill>
                <a:cs typeface="Arial" pitchFamily="34" charset="0"/>
              </a:rPr>
              <a:t>la boîte à merveilles ou la quête de la connaissance</a:t>
            </a:r>
            <a:r>
              <a:rPr lang="fr-FR" sz="3600" b="1" dirty="0" smtClean="0">
                <a:solidFill>
                  <a:schemeClr val="bg1"/>
                </a:solidFill>
              </a:rPr>
              <a:t/>
            </a:r>
            <a:br>
              <a:rPr lang="fr-FR" sz="3600" b="1" dirty="0" smtClean="0">
                <a:solidFill>
                  <a:schemeClr val="bg1"/>
                </a:solidFill>
              </a:rPr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«  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bg1"/>
                </a:solidFill>
              </a:rPr>
              <a:t>…..J’écoutais ce qu’elle lui racontait.il y était question de </a:t>
            </a:r>
            <a:r>
              <a:rPr lang="fr-FR" b="1" dirty="0" smtClean="0">
                <a:solidFill>
                  <a:srgbClr val="FFC000"/>
                </a:solidFill>
              </a:rPr>
              <a:t>le nourrir de miel et de beurre</a:t>
            </a:r>
            <a:r>
              <a:rPr lang="fr-FR" b="1" dirty="0" smtClean="0">
                <a:solidFill>
                  <a:schemeClr val="bg1"/>
                </a:solidFill>
              </a:rPr>
              <a:t>, de </a:t>
            </a:r>
            <a:r>
              <a:rPr lang="fr-FR" b="1" dirty="0" smtClean="0">
                <a:solidFill>
                  <a:srgbClr val="FFC000"/>
                </a:solidFill>
              </a:rPr>
              <a:t>gâteaux fourrés, d’amandes et de cuisses de poulets; le grand bébé aurait un burnous de velours et porterait des turbans de soie</a:t>
            </a:r>
            <a:r>
              <a:rPr lang="fr-FR" b="1" dirty="0" smtClean="0">
                <a:solidFill>
                  <a:schemeClr val="bg1"/>
                </a:solidFill>
              </a:rPr>
              <a:t> » « grande niaise! Depuis quand les chats raffolent-ils de miel? un chat avec un turban de soie </a:t>
            </a:r>
            <a:r>
              <a:rPr lang="fr-FR" b="1" dirty="0" smtClean="0">
                <a:solidFill>
                  <a:srgbClr val="FFC000"/>
                </a:solidFill>
              </a:rPr>
              <a:t>serait </a:t>
            </a:r>
            <a:r>
              <a:rPr lang="fr-FR" b="1" dirty="0" smtClean="0">
                <a:solidFill>
                  <a:schemeClr val="bg1"/>
                </a:solidFill>
              </a:rPr>
              <a:t>la chose la plus ridicule du monde.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cs typeface="Arial" pitchFamily="34" charset="0"/>
              </a:rPr>
              <a:t>la boîte à merveilles ou la quête de la connaissance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Une fille aussi bête que </a:t>
            </a:r>
            <a:r>
              <a:rPr lang="fr-FR" sz="3600" b="1" dirty="0" err="1" smtClean="0">
                <a:solidFill>
                  <a:schemeClr val="bg1"/>
                </a:solidFill>
              </a:rPr>
              <a:t>Zineb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>ne peut rien </a:t>
            </a:r>
            <a:r>
              <a:rPr lang="fr-FR" sz="3600" b="1" dirty="0" smtClean="0">
                <a:solidFill>
                  <a:schemeClr val="bg1"/>
                </a:solidFill>
              </a:rPr>
              <a:t>trouver d’amusant que sa pauvre cervelle. Elle ne </a:t>
            </a:r>
            <a:r>
              <a:rPr lang="fr-FR" sz="3600" b="1" dirty="0" smtClean="0">
                <a:solidFill>
                  <a:srgbClr val="FFC000"/>
                </a:solidFill>
              </a:rPr>
              <a:t>savait pas </a:t>
            </a:r>
            <a:r>
              <a:rPr lang="fr-FR" sz="3600" b="1" dirty="0" smtClean="0">
                <a:solidFill>
                  <a:schemeClr val="bg1"/>
                </a:solidFill>
              </a:rPr>
              <a:t>jouer, à mon avis. Elle </a:t>
            </a:r>
            <a:r>
              <a:rPr lang="fr-FR" sz="3600" b="1" dirty="0" smtClean="0">
                <a:solidFill>
                  <a:srgbClr val="FFC000"/>
                </a:solidFill>
              </a:rPr>
              <a:t>était donc particulièrement</a:t>
            </a:r>
            <a:r>
              <a:rPr lang="fr-FR" sz="3600" b="1" dirty="0" smtClean="0">
                <a:solidFill>
                  <a:schemeClr val="bg1"/>
                </a:solidFill>
              </a:rPr>
              <a:t> pauvre et méprisable. </a:t>
            </a:r>
            <a:r>
              <a:rPr lang="fr-FR" sz="3600" b="1" dirty="0" smtClean="0">
                <a:solidFill>
                  <a:srgbClr val="FFC000"/>
                </a:solidFill>
              </a:rPr>
              <a:t>Moi, j’avais </a:t>
            </a:r>
            <a:r>
              <a:rPr lang="fr-FR" sz="3600" b="1" dirty="0" smtClean="0">
                <a:solidFill>
                  <a:schemeClr val="bg1"/>
                </a:solidFill>
              </a:rPr>
              <a:t>des trésors cachés dans ma Boîte à Merveilles</a:t>
            </a:r>
            <a:r>
              <a:rPr lang="fr-FR" sz="3600" b="1" dirty="0" smtClean="0">
                <a:solidFill>
                  <a:srgbClr val="FFC000"/>
                </a:solidFill>
              </a:rPr>
              <a:t>. j’étais seul</a:t>
            </a:r>
            <a:r>
              <a:rPr lang="fr-FR" sz="3600" b="1" dirty="0" smtClean="0">
                <a:solidFill>
                  <a:schemeClr val="bg1"/>
                </a:solidFill>
              </a:rPr>
              <a:t> à les connaître</a:t>
            </a:r>
            <a:r>
              <a:rPr lang="fr-FR" b="1" dirty="0" smtClean="0">
                <a:solidFill>
                  <a:schemeClr val="bg1"/>
                </a:solidFill>
              </a:rPr>
              <a:t>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85725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la boîte à merveilles ou la quête de la connaissance</a:t>
            </a:r>
            <a:endParaRPr lang="fr-FR" sz="32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8572560" cy="1000132"/>
          </a:xfrm>
          <a:prstGeom prst="roundRect">
            <a:avLst/>
          </a:prstGeo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  </a:t>
            </a: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3200" dirty="0" smtClean="0"/>
              <a:t>  Relevons et analysons les temps verbaux employés dans cet extrait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142844" y="2214555"/>
            <a:ext cx="3929090" cy="271464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fr-FR" sz="3200" b="1" dirty="0" smtClean="0">
                <a:solidFill>
                  <a:srgbClr val="FFC000"/>
                </a:solidFill>
              </a:rPr>
              <a:t>Aurait</a:t>
            </a:r>
            <a:r>
              <a:rPr lang="fr-FR" sz="3200" b="1" dirty="0" smtClean="0">
                <a:solidFill>
                  <a:schemeClr val="bg1"/>
                </a:solidFill>
              </a:rPr>
              <a:t> un burnous</a:t>
            </a:r>
          </a:p>
          <a:p>
            <a:r>
              <a:rPr lang="fr-FR" sz="3200" b="1" dirty="0" smtClean="0">
                <a:solidFill>
                  <a:srgbClr val="FFC000"/>
                </a:solidFill>
              </a:rPr>
              <a:t>Porterait </a:t>
            </a:r>
            <a:r>
              <a:rPr lang="fr-FR" sz="3200" b="1" dirty="0" smtClean="0">
                <a:solidFill>
                  <a:schemeClr val="bg1"/>
                </a:solidFill>
              </a:rPr>
              <a:t> des turbans de soie</a:t>
            </a:r>
          </a:p>
          <a:p>
            <a:r>
              <a:rPr lang="fr-FR" sz="3200" b="1" dirty="0" smtClean="0">
                <a:solidFill>
                  <a:srgbClr val="FFC000"/>
                </a:solidFill>
              </a:rPr>
              <a:t>Serait</a:t>
            </a:r>
            <a:r>
              <a:rPr lang="fr-FR" sz="3200" b="1" dirty="0" smtClean="0">
                <a:solidFill>
                  <a:schemeClr val="bg1"/>
                </a:solidFill>
              </a:rPr>
              <a:t> la chose la plus ridicule</a:t>
            </a:r>
          </a:p>
          <a:p>
            <a:endParaRPr lang="fr-FR" sz="3200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9124" y="2143117"/>
            <a:ext cx="4500595" cy="307183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Ne </a:t>
            </a:r>
            <a:r>
              <a:rPr lang="fr-FR" sz="3200" b="1" dirty="0" smtClean="0">
                <a:solidFill>
                  <a:srgbClr val="FFC000"/>
                </a:solidFill>
              </a:rPr>
              <a:t>peut</a:t>
            </a:r>
            <a:r>
              <a:rPr lang="fr-FR" sz="3200" b="1" dirty="0" smtClean="0">
                <a:solidFill>
                  <a:schemeClr val="bg1"/>
                </a:solidFill>
              </a:rPr>
              <a:t> rien trouver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Ne </a:t>
            </a:r>
            <a:r>
              <a:rPr lang="fr-FR" sz="3200" b="1" dirty="0" smtClean="0">
                <a:solidFill>
                  <a:srgbClr val="FFC000"/>
                </a:solidFill>
              </a:rPr>
              <a:t>savait pas </a:t>
            </a:r>
            <a:r>
              <a:rPr lang="fr-FR" sz="3200" b="1" dirty="0" smtClean="0">
                <a:solidFill>
                  <a:schemeClr val="bg1"/>
                </a:solidFill>
              </a:rPr>
              <a:t>jouer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Elle </a:t>
            </a:r>
            <a:r>
              <a:rPr lang="fr-FR" sz="3200" b="1" dirty="0" smtClean="0">
                <a:solidFill>
                  <a:srgbClr val="FFC000"/>
                </a:solidFill>
              </a:rPr>
              <a:t>était</a:t>
            </a:r>
            <a:r>
              <a:rPr lang="fr-FR" sz="3200" b="1" dirty="0" smtClean="0">
                <a:solidFill>
                  <a:schemeClr val="bg1"/>
                </a:solidFill>
              </a:rPr>
              <a:t> donc particulièrement pauvre et misérable</a:t>
            </a: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 rot="20087813">
            <a:off x="642910" y="492919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 rot="3008371">
            <a:off x="8215338" y="521495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4282" y="5143512"/>
            <a:ext cx="3857652" cy="171448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Conditionnel Modélisation</a:t>
            </a:r>
          </a:p>
          <a:p>
            <a:pPr algn="ctr"/>
            <a:r>
              <a:rPr lang="fr-FR" sz="3200" dirty="0" smtClean="0"/>
              <a:t>et ironie</a:t>
            </a:r>
            <a:endParaRPr lang="fr-FR" sz="3200" dirty="0"/>
          </a:p>
        </p:txBody>
      </p:sp>
      <p:sp>
        <p:nvSpPr>
          <p:cNvPr id="10" name="Ellipse 9"/>
          <p:cNvSpPr/>
          <p:nvPr/>
        </p:nvSpPr>
        <p:spPr>
          <a:xfrm>
            <a:off x="4429124" y="5214950"/>
            <a:ext cx="4214842" cy="16430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Présent et imparfait: certitude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3" grpId="0" build="p" animBg="1"/>
      <p:bldP spid="6" grpId="0" build="p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57158" y="0"/>
            <a:ext cx="8572560" cy="100010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 Boite à Merveilles </a:t>
            </a:r>
            <a:b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 la quête de la connaissance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857364"/>
            <a:ext cx="8786874" cy="478634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« Nous habitions des univers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différents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 Mes petits camarades de l’école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 contentaient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 visible, surtout quand ce visible se concrétisait en sucreries d’un bleu céleste ou d’un rose de soleil couchant. ils aimaient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grignoter,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sucer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mordre à pleines dents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»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071538" y="1000108"/>
            <a:ext cx="6786610" cy="64698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Les enfants du </a:t>
            </a:r>
            <a:r>
              <a:rPr lang="fr-FR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Msid</a:t>
            </a:r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 Boite à Merveilles </a:t>
            </a:r>
            <a:b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 la quête de la connaissance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4282" y="1600200"/>
            <a:ext cx="8715436" cy="504351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Ils aimaient aussi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jouer à la bataille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 prendre à la gorge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avec des airs d’assassins,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crier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pour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imiter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la voix de leur père;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s’insulter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pour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imiter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les voisins,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commander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pour 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imiter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 maître d’école »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282" y="1357298"/>
            <a:ext cx="4500594" cy="521497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Des verbes de sensations 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grignoter,</a:t>
            </a:r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sucer</a:t>
            </a:r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mordre à pleines     dents</a:t>
            </a:r>
          </a:p>
          <a:p>
            <a:pPr algn="just"/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jouer à la bataille</a:t>
            </a:r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 prendre à la gorge</a:t>
            </a:r>
          </a:p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crier, s’insulter commander</a:t>
            </a:r>
          </a:p>
          <a:p>
            <a:pPr algn="just"/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Imiter se </a:t>
            </a:r>
            <a:r>
              <a:rPr lang="fr-FR" sz="32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répéte</a:t>
            </a:r>
            <a:r>
              <a:rPr lang="fr-FR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trois fois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00628" y="1714488"/>
            <a:ext cx="3786214" cy="478634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Jouir de la vie et de ses manifestations matérielles et visibles «  se contentaient du visible »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142853"/>
            <a:ext cx="8715436" cy="119181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La Boite à Merveilles </a:t>
            </a:r>
            <a:b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8715436" cy="221457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fr-FR" sz="7600" b="1" dirty="0" smtClean="0">
                <a:solidFill>
                  <a:schemeClr val="bg1"/>
                </a:solidFill>
              </a:rPr>
              <a:t>En attendant, </a:t>
            </a:r>
            <a:r>
              <a:rPr lang="fr-FR" sz="7600" b="1" dirty="0" smtClean="0">
                <a:solidFill>
                  <a:srgbClr val="FFC000"/>
                </a:solidFill>
              </a:rPr>
              <a:t>j’étais seul </a:t>
            </a:r>
            <a:r>
              <a:rPr lang="fr-FR" sz="7600" b="1" dirty="0" smtClean="0">
                <a:solidFill>
                  <a:schemeClr val="bg1"/>
                </a:solidFill>
              </a:rPr>
              <a:t>au milieu </a:t>
            </a:r>
            <a:r>
              <a:rPr lang="fr-FR" sz="7600" b="1" dirty="0" smtClean="0">
                <a:solidFill>
                  <a:srgbClr val="FFC000"/>
                </a:solidFill>
              </a:rPr>
              <a:t>d’un </a:t>
            </a:r>
          </a:p>
          <a:p>
            <a:r>
              <a:rPr lang="fr-FR" sz="7600" b="1" dirty="0" smtClean="0">
                <a:solidFill>
                  <a:srgbClr val="FFC000"/>
                </a:solidFill>
              </a:rPr>
              <a:t>grouillement </a:t>
            </a:r>
            <a:r>
              <a:rPr lang="fr-FR" sz="7600" b="1" dirty="0" smtClean="0">
                <a:solidFill>
                  <a:schemeClr val="bg1"/>
                </a:solidFill>
              </a:rPr>
              <a:t>de </a:t>
            </a:r>
            <a:r>
              <a:rPr lang="fr-FR" sz="7600" b="1" dirty="0" smtClean="0">
                <a:solidFill>
                  <a:srgbClr val="FFC000"/>
                </a:solidFill>
              </a:rPr>
              <a:t>têtes rasées</a:t>
            </a:r>
            <a:r>
              <a:rPr lang="fr-FR" sz="7600" b="1" dirty="0" smtClean="0">
                <a:solidFill>
                  <a:schemeClr val="bg1"/>
                </a:solidFill>
              </a:rPr>
              <a:t>, de </a:t>
            </a:r>
            <a:r>
              <a:rPr lang="fr-FR" sz="7600" b="1" dirty="0" smtClean="0">
                <a:solidFill>
                  <a:srgbClr val="FFC000"/>
                </a:solidFill>
              </a:rPr>
              <a:t>nez humides.</a:t>
            </a:r>
          </a:p>
          <a:p>
            <a:r>
              <a:rPr lang="fr-FR" sz="7600" b="1" dirty="0" smtClean="0">
                <a:solidFill>
                  <a:schemeClr val="bg1"/>
                </a:solidFill>
              </a:rPr>
              <a:t>Dans </a:t>
            </a:r>
            <a:r>
              <a:rPr lang="fr-FR" sz="7600" b="1" dirty="0" smtClean="0">
                <a:solidFill>
                  <a:srgbClr val="FFC000"/>
                </a:solidFill>
              </a:rPr>
              <a:t>un vertige de vociférations</a:t>
            </a:r>
            <a:r>
              <a:rPr lang="fr-FR" sz="7600" b="1" dirty="0" smtClean="0">
                <a:solidFill>
                  <a:schemeClr val="bg1"/>
                </a:solidFill>
              </a:rPr>
              <a:t> de versets sacrés ».</a:t>
            </a:r>
          </a:p>
          <a:p>
            <a:endParaRPr lang="fr-FR" sz="5100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214290"/>
            <a:ext cx="8643998" cy="119181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La Boite à Merveilles </a:t>
            </a:r>
            <a:b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fr-FR" sz="3200" b="1" dirty="0" smtClean="0">
                <a:solidFill>
                  <a:schemeClr val="bg1"/>
                </a:solidFill>
                <a:cs typeface="Arial" pitchFamily="34" charset="0"/>
              </a:rPr>
              <a:t>ou la quête de la connaissance</a:t>
            </a:r>
            <a:endParaRPr lang="fr-FR" sz="3200" b="1" dirty="0"/>
          </a:p>
        </p:txBody>
      </p:sp>
      <p:sp>
        <p:nvSpPr>
          <p:cNvPr id="5" name="Flèche vers le bas 4"/>
          <p:cNvSpPr/>
          <p:nvPr/>
        </p:nvSpPr>
        <p:spPr>
          <a:xfrm>
            <a:off x="4214810" y="1285860"/>
            <a:ext cx="6275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4143372" y="3857628"/>
            <a:ext cx="714380" cy="500066"/>
          </a:xfrm>
          <a:prstGeom prst="downArrow">
            <a:avLst>
              <a:gd name="adj1" fmla="val 50000"/>
              <a:gd name="adj2" fmla="val 40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10800000" flipV="1">
            <a:off x="285720" y="4429132"/>
            <a:ext cx="8286808" cy="207170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termes employés  dans cet</a:t>
            </a:r>
          </a:p>
          <a:p>
            <a:pPr algn="ctr"/>
            <a:r>
              <a:rPr lang="fr-FR" sz="3200" b="1" dirty="0" smtClean="0"/>
              <a:t>  extrait sont d’une méchanceté acerbe. Son aversion pour les enfants de son âge et leur préoccupations futiles semble très forte 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440</Words>
  <Application>Microsoft Office PowerPoint</Application>
  <PresentationFormat>Affichage à l'écran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        littérature maghrébine d’expression française</vt:lpstr>
      <vt:lpstr>Diapositive 2</vt:lpstr>
      <vt:lpstr> la boîte à merveilles ou la quête de la connaissance  </vt:lpstr>
      <vt:lpstr>la boîte à merveilles ou la quête de la connaissance</vt:lpstr>
      <vt:lpstr>la boîte à merveilles ou la quête de la connaissance</vt:lpstr>
      <vt:lpstr>Diapositive 6</vt:lpstr>
      <vt:lpstr>Diapositive 7</vt:lpstr>
      <vt:lpstr>Diapositive 8</vt:lpstr>
      <vt:lpstr>Diapositive 9</vt:lpstr>
      <vt:lpstr> La Boite à Merveilles  ou la quête de la connaissance </vt:lpstr>
      <vt:lpstr> La Boite à Merveilles  ou la quête de la connaissance </vt:lpstr>
      <vt:lpstr>La Boite à Merveilles  ou la quête de la connaissance</vt:lpstr>
      <vt:lpstr>synthèse</vt:lpstr>
      <vt:lpstr> La Boite à Merveilles  ou la quête de la connaissance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Badia</dc:creator>
  <cp:lastModifiedBy>Badia</cp:lastModifiedBy>
  <cp:revision>83</cp:revision>
  <dcterms:created xsi:type="dcterms:W3CDTF">2010-01-19T13:51:30Z</dcterms:created>
  <dcterms:modified xsi:type="dcterms:W3CDTF">2010-01-20T11:02:10Z</dcterms:modified>
</cp:coreProperties>
</file>