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61" r:id="rId5"/>
    <p:sldId id="257" r:id="rId6"/>
    <p:sldId id="265" r:id="rId7"/>
    <p:sldId id="258" r:id="rId8"/>
    <p:sldId id="262" r:id="rId9"/>
    <p:sldId id="260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t>06/12/2020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664295"/>
          </a:xfrm>
        </p:spPr>
        <p:txBody>
          <a:bodyPr>
            <a:noAutofit/>
          </a:bodyPr>
          <a:lstStyle/>
          <a:p>
            <a:pPr algn="ctr"/>
            <a:r>
              <a:rPr lang="fr-FR" sz="2800" dirty="0" err="1">
                <a:solidFill>
                  <a:srgbClr val="0070C0"/>
                </a:solidFill>
              </a:rPr>
              <a:t>EcoAltA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ar-SA" sz="2800" dirty="0">
                <a:solidFill>
                  <a:srgbClr val="0070C0"/>
                </a:solidFill>
              </a:rPr>
              <a:t>فريق البحث "المدرسة وبدائل التعلم</a:t>
            </a:r>
            <a:r>
              <a:rPr lang="fr-FR" sz="2800" dirty="0" smtClean="0">
                <a:solidFill>
                  <a:srgbClr val="0070C0"/>
                </a:solidFill>
              </a:rPr>
              <a:t/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ar-SA" sz="2800" dirty="0" smtClean="0">
                <a:solidFill>
                  <a:srgbClr val="0070C0"/>
                </a:solidFill>
              </a:rPr>
              <a:t>ال</a:t>
            </a:r>
            <a:r>
              <a:rPr lang="ar-SA" sz="2800" dirty="0" smtClean="0">
                <a:solidFill>
                  <a:srgbClr val="0070C0"/>
                </a:solidFill>
              </a:rPr>
              <a:t>مؤتمر </a:t>
            </a:r>
            <a:r>
              <a:rPr lang="ar-SA" sz="2800" dirty="0">
                <a:solidFill>
                  <a:srgbClr val="0070C0"/>
                </a:solidFill>
              </a:rPr>
              <a:t>الدولي </a:t>
            </a:r>
            <a:r>
              <a:rPr lang="ar-SA" sz="2800" dirty="0" smtClean="0">
                <a:solidFill>
                  <a:srgbClr val="0070C0"/>
                </a:solidFill>
              </a:rPr>
              <a:t>لقضايا </a:t>
            </a:r>
            <a:r>
              <a:rPr lang="ar-SA" sz="2800" dirty="0">
                <a:solidFill>
                  <a:srgbClr val="0070C0"/>
                </a:solidFill>
              </a:rPr>
              <a:t>البيداغوجيا </a:t>
            </a:r>
            <a:r>
              <a:rPr lang="ar-SA" sz="2800" dirty="0" err="1" smtClean="0">
                <a:solidFill>
                  <a:srgbClr val="0070C0"/>
                </a:solidFill>
              </a:rPr>
              <a:t>والديداكتيك</a:t>
            </a:r>
            <a:r>
              <a:rPr lang="ar-SA" sz="2800" dirty="0" smtClean="0">
                <a:solidFill>
                  <a:srgbClr val="0070C0"/>
                </a:solidFill>
              </a:rPr>
              <a:t> </a:t>
            </a:r>
            <a:r>
              <a:rPr lang="ar-SA" sz="2800" dirty="0">
                <a:solidFill>
                  <a:srgbClr val="0070C0"/>
                </a:solidFill>
              </a:rPr>
              <a:t>حول </a:t>
            </a:r>
            <a:r>
              <a:rPr lang="ar-SA" sz="2800" dirty="0" smtClean="0">
                <a:solidFill>
                  <a:srgbClr val="0070C0"/>
                </a:solidFill>
              </a:rPr>
              <a:t>موضوع:</a:t>
            </a:r>
            <a:r>
              <a:rPr lang="ar-SA" sz="2800" dirty="0">
                <a:solidFill>
                  <a:srgbClr val="0070C0"/>
                </a:solidFill>
              </a:rPr>
              <a:t/>
            </a:r>
            <a:br>
              <a:rPr lang="ar-SA" sz="2800" dirty="0">
                <a:solidFill>
                  <a:srgbClr val="0070C0"/>
                </a:solidFill>
              </a:rPr>
            </a:br>
            <a:r>
              <a:rPr lang="ar-SA" sz="2800" dirty="0" smtClean="0">
                <a:solidFill>
                  <a:srgbClr val="0070C0"/>
                </a:solidFill>
              </a:rPr>
              <a:t>التعلم </a:t>
            </a:r>
            <a:r>
              <a:rPr lang="ar-SA" sz="2800" dirty="0">
                <a:solidFill>
                  <a:srgbClr val="0070C0"/>
                </a:solidFill>
              </a:rPr>
              <a:t>الرقمي وبناء كفايات </a:t>
            </a:r>
            <a:r>
              <a:rPr lang="ar-SA" sz="2800" dirty="0" smtClean="0">
                <a:solidFill>
                  <a:srgbClr val="0070C0"/>
                </a:solidFill>
              </a:rPr>
              <a:t>الألفية الثالثة</a:t>
            </a:r>
            <a:r>
              <a:rPr lang="fr-FR" sz="2800" dirty="0">
                <a:solidFill>
                  <a:srgbClr val="0070C0"/>
                </a:solidFill>
              </a:rPr>
              <a:t/>
            </a:r>
            <a:br>
              <a:rPr lang="fr-FR" sz="2800" dirty="0">
                <a:solidFill>
                  <a:srgbClr val="0070C0"/>
                </a:solidFill>
              </a:rPr>
            </a:br>
            <a:r>
              <a:rPr lang="ar-SA" sz="2800" dirty="0">
                <a:solidFill>
                  <a:srgbClr val="0070C0"/>
                </a:solidFill>
              </a:rPr>
              <a:t/>
            </a:r>
            <a:br>
              <a:rPr lang="ar-SA" sz="2800" dirty="0">
                <a:solidFill>
                  <a:srgbClr val="0070C0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Les </a:t>
            </a:r>
            <a:r>
              <a:rPr lang="fr-FR" sz="2800" dirty="0">
                <a:solidFill>
                  <a:schemeClr val="tx1"/>
                </a:solidFill>
              </a:rPr>
              <a:t>contenus numériques et le projet de l’apprenant </a:t>
            </a:r>
            <a:r>
              <a:rPr lang="fr-FR" sz="2800" dirty="0" smtClean="0">
                <a:solidFill>
                  <a:schemeClr val="tx1"/>
                </a:solidFill>
              </a:rPr>
              <a:t>3.0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fr-FR" sz="2800" dirty="0">
                <a:solidFill>
                  <a:schemeClr val="tx1"/>
                </a:solidFill>
              </a:rPr>
              <a:t>investir dans l’apprentissage de la lecture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4752528" cy="79208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Abdelaziz Dadi, </a:t>
            </a:r>
            <a:r>
              <a:rPr lang="fr-FR" dirty="0" smtClean="0">
                <a:solidFill>
                  <a:schemeClr val="tx1"/>
                </a:solidFill>
              </a:rPr>
              <a:t>DP </a:t>
            </a:r>
            <a:r>
              <a:rPr lang="fr-FR" dirty="0" smtClean="0">
                <a:solidFill>
                  <a:schemeClr val="tx1"/>
                </a:solidFill>
              </a:rPr>
              <a:t>Taourirt, </a:t>
            </a:r>
            <a:r>
              <a:rPr lang="fr-FR" dirty="0" smtClean="0">
                <a:solidFill>
                  <a:schemeClr val="tx1"/>
                </a:solidFill>
              </a:rPr>
              <a:t>AREF </a:t>
            </a:r>
            <a:r>
              <a:rPr lang="fr-FR" dirty="0" smtClean="0">
                <a:solidFill>
                  <a:schemeClr val="tx1"/>
                </a:solidFill>
              </a:rPr>
              <a:t>Oriental</a:t>
            </a: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r>
              <a:rPr lang="fr-FR" sz="1200" dirty="0" smtClean="0">
                <a:solidFill>
                  <a:schemeClr val="tx1"/>
                </a:solidFill>
              </a:rPr>
              <a:t>Docplayer.fr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99593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41044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Merci de votre attention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96752"/>
            <a:ext cx="736619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2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NB: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268760"/>
            <a:ext cx="8034096" cy="497964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dirty="0" smtClean="0"/>
              <a:t>Le Web 1.0, 2.0, 3.0 sont des phases </a:t>
            </a:r>
            <a:r>
              <a:rPr lang="fr-FR" dirty="0"/>
              <a:t>de l’évolution historique et cognitive du </a:t>
            </a:r>
            <a:r>
              <a:rPr lang="fr-FR" dirty="0" smtClean="0"/>
              <a:t>digital et sont investies, chacune, </a:t>
            </a:r>
            <a:r>
              <a:rPr lang="fr-FR" dirty="0"/>
              <a:t>de fonctionnalités </a:t>
            </a:r>
            <a:r>
              <a:rPr lang="fr-FR" dirty="0" smtClean="0"/>
              <a:t>techniques, technologiques et référentielles/sémantiques </a:t>
            </a:r>
            <a:r>
              <a:rPr lang="fr-FR" dirty="0"/>
              <a:t>qui impactent </a:t>
            </a:r>
            <a:r>
              <a:rPr lang="fr-FR" dirty="0" smtClean="0"/>
              <a:t>leur usage </a:t>
            </a:r>
            <a:r>
              <a:rPr lang="fr-FR" dirty="0"/>
              <a:t>(consommation ou production des savoirs, </a:t>
            </a:r>
            <a:r>
              <a:rPr lang="fr-FR" dirty="0" smtClean="0"/>
              <a:t>passivité ou autonomie, etc</a:t>
            </a:r>
            <a:r>
              <a:rPr lang="fr-FR" dirty="0"/>
              <a:t>.). </a:t>
            </a:r>
            <a:r>
              <a:rPr lang="fr-FR" dirty="0" smtClean="0"/>
              <a:t>Parallèlement, </a:t>
            </a:r>
            <a:r>
              <a:rPr lang="fr-FR" dirty="0" smtClean="0">
                <a:solidFill>
                  <a:srgbClr val="FF0000"/>
                </a:solidFill>
              </a:rPr>
              <a:t>un-e apprenant-e 3.0 </a:t>
            </a:r>
            <a:r>
              <a:rPr lang="fr-FR" dirty="0" smtClean="0"/>
              <a:t>est un profil qui est censé maitriser </a:t>
            </a:r>
            <a:r>
              <a:rPr lang="fr-FR" dirty="0"/>
              <a:t>les opportunités du Web (participation, création, innovation, manipulation, protection, etc</a:t>
            </a:r>
            <a:r>
              <a:rPr lang="fr-FR" dirty="0" smtClean="0"/>
              <a:t>.) et être vigilant à ses risques (pensée critique, distanciation, etc.)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3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contexte </a:t>
            </a:r>
            <a:br>
              <a:rPr lang="fr-FR" sz="3200" dirty="0" smtClean="0"/>
            </a:br>
            <a:r>
              <a:rPr lang="fr-FR" sz="3200" dirty="0" smtClean="0"/>
              <a:t>de cette problématique (lecture/numérique)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fr-FR" dirty="0" smtClean="0"/>
              <a:t>Problématique: école vs numérique qui est une situation inédite dans le cadre de la Covid-19, encore en chantier (construction de modèles, tâtonnements, …)</a:t>
            </a:r>
          </a:p>
          <a:p>
            <a:pPr>
              <a:buFontTx/>
              <a:buChar char="-"/>
            </a:pPr>
            <a:r>
              <a:rPr lang="fr-FR" dirty="0" smtClean="0"/>
              <a:t>Lire (ou savoir lire) est un préalable à l’usage du numérique et en même temps fruit de cet usage; ce savoir lire est </a:t>
            </a:r>
            <a:r>
              <a:rPr lang="fr-FR" dirty="0" smtClean="0">
                <a:solidFill>
                  <a:srgbClr val="FF0000"/>
                </a:solidFill>
              </a:rPr>
              <a:t>formé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FF0000"/>
                </a:solidFill>
              </a:rPr>
              <a:t>déformé </a:t>
            </a:r>
            <a:r>
              <a:rPr lang="fr-FR" dirty="0">
                <a:solidFill>
                  <a:srgbClr val="FF0000"/>
                </a:solidFill>
              </a:rPr>
              <a:t>ou transformé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Lecture et littératie</a:t>
            </a:r>
            <a:r>
              <a:rPr lang="fr-FR" dirty="0"/>
              <a:t>: réception + production</a:t>
            </a:r>
          </a:p>
          <a:p>
            <a:pPr>
              <a:buFontTx/>
              <a:buChar char="-"/>
            </a:pPr>
            <a:r>
              <a:rPr lang="fr-FR" dirty="0" smtClean="0"/>
              <a:t>Lire est un acte social et culturel ( l’acte scolaire n’est ou ne doit être qu’un entrainement)</a:t>
            </a:r>
          </a:p>
          <a:p>
            <a:pPr>
              <a:buFontTx/>
              <a:buChar char="-"/>
            </a:pPr>
            <a:r>
              <a:rPr lang="fr-FR" dirty="0" smtClean="0"/>
              <a:t>Lire est une superposition de capacités intellectuelles/ de processus intellectuels (déchiffrer, comprendre, interpréter)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5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tant que récepteur, lecteur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L’usager ( apprenant-e) du numérique est confronté, </a:t>
            </a:r>
            <a:r>
              <a:rPr lang="fr-FR" dirty="0" smtClean="0">
                <a:solidFill>
                  <a:srgbClr val="FF0000"/>
                </a:solidFill>
              </a:rPr>
              <a:t>en tout lieu et en tout temps</a:t>
            </a:r>
            <a:r>
              <a:rPr lang="fr-FR" dirty="0" smtClean="0"/>
              <a:t>, </a:t>
            </a:r>
            <a:r>
              <a:rPr lang="fr-FR" dirty="0"/>
              <a:t>à </a:t>
            </a:r>
            <a:r>
              <a:rPr lang="fr-FR" dirty="0" smtClean="0"/>
              <a:t>une infinité de situations de lecture: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de tous les types de contenus thématiques  ( incommensurables, protéiformes et caméléonesques, transfigurés, dénaturés, remaniés, manipulés, …) notamment par l’intelligence artificielle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à travers toutes les formes multimodales (scripturale, iconique, multimédia, etc.)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Produites par n’importe qui (spécialistes, profanes, bienveillant, malveillant, …)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Dans toutes les langues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Un curriculum classique en matière de lecture  (contenus, supports, démarches, etc.) est incapable de cerner toutes ces situations ou du moins de les encadrer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835696" y="49291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0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Défis du numérique au niveau de la lecture et la réception des contenus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4619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1- </a:t>
            </a:r>
            <a:r>
              <a:rPr lang="fr-FR" dirty="0" smtClean="0">
                <a:solidFill>
                  <a:srgbClr val="FF0000"/>
                </a:solidFill>
              </a:rPr>
              <a:t>opportunités illimitées</a:t>
            </a:r>
            <a:r>
              <a:rPr lang="fr-FR" dirty="0">
                <a:solidFill>
                  <a:srgbClr val="FF0000"/>
                </a:solidFill>
              </a:rPr>
              <a:t>:</a:t>
            </a:r>
            <a:r>
              <a:rPr lang="fr-FR" dirty="0" smtClean="0"/>
              <a:t> (apprenant-e bien outillé-e)</a:t>
            </a:r>
          </a:p>
          <a:p>
            <a:pPr marL="0" indent="0">
              <a:buNone/>
            </a:pPr>
            <a:r>
              <a:rPr lang="fr-FR" dirty="0" smtClean="0"/>
              <a:t>- connaissances encyclopédiques, innovations, formation en ligne, résolution des problèmes, informations </a:t>
            </a:r>
            <a:r>
              <a:rPr lang="fr-FR" dirty="0" smtClean="0"/>
              <a:t>indispensables</a:t>
            </a:r>
            <a:r>
              <a:rPr lang="ar-SA" dirty="0" smtClean="0"/>
              <a:t> </a:t>
            </a:r>
            <a:r>
              <a:rPr lang="fr-FR" dirty="0" smtClean="0"/>
              <a:t> et pratiques, </a:t>
            </a:r>
            <a:r>
              <a:rPr lang="fr-FR" dirty="0" smtClean="0"/>
              <a:t>utilitaires, etc.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2- </a:t>
            </a:r>
            <a:r>
              <a:rPr lang="fr-FR" dirty="0" smtClean="0">
                <a:solidFill>
                  <a:srgbClr val="FF0000"/>
                </a:solidFill>
              </a:rPr>
              <a:t>risques illimités: </a:t>
            </a:r>
            <a:r>
              <a:rPr lang="fr-FR" dirty="0" smtClean="0"/>
              <a:t>(apprenant-e mal outillé-e)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Manipulations, endoctrinement, </a:t>
            </a:r>
            <a:r>
              <a:rPr lang="fr-FR" dirty="0" smtClean="0"/>
              <a:t>le </a:t>
            </a:r>
            <a:r>
              <a:rPr lang="fr-FR" dirty="0" smtClean="0"/>
              <a:t>partis pris, le façonnage, </a:t>
            </a:r>
            <a:r>
              <a:rPr lang="fr-FR" dirty="0" smtClean="0"/>
              <a:t>…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L’acte de lire, dans ses facettes positive et négative, est omniprésent dans l’usage du numérique 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475656" y="52807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3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Avant d’aborder les enjeux de la lecture, …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L’évolution du numérique se fait à une allure effrénée; on est passé du Web 1.0 au Web 3.0  ou 4.0 dans un laps de quelques années ( disquette et CD </a:t>
            </a:r>
            <a:r>
              <a:rPr lang="fr-FR" dirty="0" smtClean="0"/>
              <a:t>Rom </a:t>
            </a:r>
            <a:r>
              <a:rPr lang="fr-FR" dirty="0" smtClean="0"/>
              <a:t>qui étaient des inventions de pointe il y a quelques années, sont devenus des </a:t>
            </a:r>
            <a:r>
              <a:rPr lang="fr-FR" dirty="0" smtClean="0"/>
              <a:t>pièces </a:t>
            </a:r>
            <a:r>
              <a:rPr lang="fr-FR" dirty="0" smtClean="0"/>
              <a:t>de musée) et l’accès au numérique devient un enjeu </a:t>
            </a:r>
            <a:r>
              <a:rPr lang="fr-FR" dirty="0"/>
              <a:t>de taille </a:t>
            </a:r>
            <a:r>
              <a:rPr lang="fr-FR" dirty="0" smtClean="0"/>
              <a:t>aussi bien socioculturel que pédagogique et didactique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Le numérique façonne en continu les idées et les comportements, les représentations et les savoirs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Dans ce contexte, peut-on dire que les élèves, qui sont considérés comme des « « natifs du numérique » » </a:t>
            </a:r>
            <a:r>
              <a:rPr lang="fr-FR" dirty="0" smtClean="0"/>
              <a:t>( </a:t>
            </a:r>
            <a:r>
              <a:rPr lang="fr-FR" dirty="0" err="1" smtClean="0"/>
              <a:t>Prensky</a:t>
            </a:r>
            <a:r>
              <a:rPr lang="fr-FR" dirty="0" smtClean="0"/>
              <a:t>)et </a:t>
            </a:r>
            <a:r>
              <a:rPr lang="fr-FR" dirty="0" smtClean="0"/>
              <a:t>qui manipulent  les outils et les machines, sont conscients des opportunités et des risques du numérique? Ou sont-ils au plus, des utilisateurs de machines ? Et qu’on peut classer sur une échelle de la gestion optimale du numérique, comme des illettrés? 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0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Enjeux de la lecture: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- développer une </a:t>
            </a:r>
            <a:r>
              <a:rPr lang="fr-FR" dirty="0" smtClean="0">
                <a:solidFill>
                  <a:srgbClr val="FF0000"/>
                </a:solidFill>
              </a:rPr>
              <a:t>intelligence</a:t>
            </a:r>
            <a:r>
              <a:rPr lang="fr-FR" dirty="0" smtClean="0"/>
              <a:t> (cognitive, intellectuelle, linguistique, rhétorique, …) utile à apprivoiser les contenus numériques :</a:t>
            </a:r>
            <a:endParaRPr lang="fr-FR" dirty="0"/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vecteur </a:t>
            </a:r>
            <a:r>
              <a:rPr lang="fr-FR" dirty="0"/>
              <a:t>de connaissances </a:t>
            </a:r>
            <a:r>
              <a:rPr lang="fr-FR" dirty="0" smtClean="0"/>
              <a:t>(savoir encyclopédique)</a:t>
            </a:r>
            <a:endParaRPr lang="fr-FR" dirty="0"/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formation </a:t>
            </a:r>
            <a:r>
              <a:rPr lang="fr-FR" dirty="0"/>
              <a:t>intellectuelle et culturelle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développement </a:t>
            </a:r>
            <a:r>
              <a:rPr lang="fr-FR" dirty="0"/>
              <a:t>de </a:t>
            </a:r>
            <a:r>
              <a:rPr lang="fr-FR" dirty="0" smtClean="0"/>
              <a:t>compétences psychosociales</a:t>
            </a:r>
            <a:endParaRPr lang="fr-FR" dirty="0"/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développement de </a:t>
            </a:r>
            <a:r>
              <a:rPr lang="fr-FR" dirty="0"/>
              <a:t>la pensée critique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développement de l’intelligence multimodale</a:t>
            </a:r>
          </a:p>
          <a:p>
            <a:pPr marL="400050" lvl="1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Cette intelligence est un prérequis fondamental (entre autres) au développement d’une  </a:t>
            </a:r>
            <a:r>
              <a:rPr lang="fr-FR" dirty="0"/>
              <a:t>i</a:t>
            </a:r>
            <a:r>
              <a:rPr lang="fr-FR" dirty="0" smtClean="0"/>
              <a:t>ntelligence numérique et d’une citoyenneté numérique adaptable et modulable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3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Mais, …état </a:t>
            </a:r>
            <a:r>
              <a:rPr lang="fr-FR" dirty="0" smtClean="0"/>
              <a:t>actuel de l’apprentissage de la lecture </a:t>
            </a:r>
            <a:r>
              <a:rPr lang="fr-FR" dirty="0" smtClean="0"/>
              <a:t>(</a:t>
            </a:r>
            <a:r>
              <a:rPr lang="fr-FR" dirty="0" smtClean="0"/>
              <a:t>pour le français)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1- la primauté du </a:t>
            </a:r>
            <a:r>
              <a:rPr lang="fr-FR" dirty="0" smtClean="0"/>
              <a:t>scriptural (compétences réduites)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2- les canevas méthodologiques préconçus (formalisme, académisme, abstraction, …):</a:t>
            </a:r>
          </a:p>
          <a:p>
            <a:pPr marL="0" indent="0">
              <a:buNone/>
            </a:pPr>
            <a:r>
              <a:rPr lang="fr-FR" dirty="0" smtClean="0"/>
              <a:t>3- centration sur les contenus; contenus </a:t>
            </a:r>
            <a:r>
              <a:rPr lang="fr-FR" dirty="0"/>
              <a:t>décontextualisés,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4- l’aspect disciplinaire </a:t>
            </a:r>
            <a:r>
              <a:rPr lang="fr-FR" dirty="0" smtClean="0"/>
              <a:t>(seules les matières linguistiques sont chargées de développer la lecture )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5- </a:t>
            </a:r>
            <a:r>
              <a:rPr lang="fr-FR" dirty="0" smtClean="0"/>
              <a:t>lecture = savoirs </a:t>
            </a:r>
            <a:r>
              <a:rPr lang="fr-FR" dirty="0" smtClean="0"/>
              <a:t>scolaires :compétences de surface (</a:t>
            </a:r>
            <a:r>
              <a:rPr lang="fr-FR" dirty="0" err="1" smtClean="0"/>
              <a:t>Giasson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les résultats de études (PIRLS, PNEA) montrent bien l’état alarmant de l’enseignement/apprentissage de la lecture;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Et donc, les </a:t>
            </a:r>
            <a:r>
              <a:rPr lang="fr-FR" dirty="0" smtClean="0"/>
              <a:t>apprenant-e-s, qui ne sont pas bien </a:t>
            </a:r>
            <a:r>
              <a:rPr lang="fr-FR" dirty="0" err="1" smtClean="0"/>
              <a:t>outillé-es</a:t>
            </a:r>
            <a:r>
              <a:rPr lang="fr-FR" dirty="0" smtClean="0"/>
              <a:t>- </a:t>
            </a:r>
            <a:r>
              <a:rPr lang="fr-FR" dirty="0" smtClean="0"/>
              <a:t>sont à la marge de la révolution numérique (opportunités/ risques)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5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Alternatives possibles: </a:t>
            </a:r>
            <a:br>
              <a:rPr lang="fr-FR" sz="3200" dirty="0" smtClean="0"/>
            </a:br>
            <a:r>
              <a:rPr lang="fr-FR" sz="3200" dirty="0" smtClean="0"/>
              <a:t>Pour </a:t>
            </a:r>
            <a:r>
              <a:rPr lang="fr-FR" sz="3200" dirty="0" smtClean="0"/>
              <a:t>un-e apprenant-e- 3.0 qui </a:t>
            </a:r>
            <a:r>
              <a:rPr lang="fr-FR" sz="3200" dirty="0" err="1" smtClean="0"/>
              <a:t>apprivoiser-ait</a:t>
            </a:r>
            <a:r>
              <a:rPr lang="fr-FR" sz="3200" dirty="0" smtClean="0"/>
              <a:t> les contenus numériques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1- le modèle social de la lecture (adopter le profil </a:t>
            </a:r>
            <a:r>
              <a:rPr lang="fr-FR" dirty="0" smtClean="0"/>
              <a:t>et les reflexes d’un </a:t>
            </a:r>
            <a:r>
              <a:rPr lang="fr-FR" dirty="0" smtClean="0"/>
              <a:t>lecteur réel au lieu d’un lecteur </a:t>
            </a:r>
            <a:r>
              <a:rPr lang="fr-FR" dirty="0" smtClean="0"/>
              <a:t>strictement scolaire).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2- </a:t>
            </a:r>
            <a:r>
              <a:rPr lang="fr-FR" dirty="0"/>
              <a:t>développement des 3 capacités : déchiffrer </a:t>
            </a:r>
            <a:r>
              <a:rPr lang="fr-FR" sz="2800" dirty="0"/>
              <a:t>(prise de </a:t>
            </a:r>
            <a:r>
              <a:rPr lang="fr-FR" sz="2800" dirty="0" smtClean="0"/>
              <a:t>conscience du </a:t>
            </a:r>
            <a:r>
              <a:rPr lang="fr-FR" sz="2800" dirty="0" smtClean="0"/>
              <a:t>scriptural dans le document écrit, </a:t>
            </a:r>
            <a:r>
              <a:rPr lang="fr-FR" sz="2800" dirty="0" smtClean="0"/>
              <a:t>de </a:t>
            </a:r>
            <a:r>
              <a:rPr lang="fr-FR" sz="2800" dirty="0" smtClean="0"/>
              <a:t>l’iconique dans les images, </a:t>
            </a:r>
            <a:r>
              <a:rPr lang="fr-FR" sz="2800" dirty="0" smtClean="0"/>
              <a:t>du </a:t>
            </a:r>
            <a:r>
              <a:rPr lang="fr-FR" sz="2800" dirty="0" smtClean="0"/>
              <a:t>kinésique dans le document visuel, </a:t>
            </a:r>
            <a:r>
              <a:rPr lang="fr-FR" sz="2800" dirty="0" smtClean="0"/>
              <a:t>…), </a:t>
            </a:r>
            <a:r>
              <a:rPr lang="fr-FR" dirty="0"/>
              <a:t>comprendre (familiarisation), interpréter (distanciation </a:t>
            </a:r>
            <a:r>
              <a:rPr lang="fr-FR" dirty="0" smtClean="0"/>
              <a:t>critique et autonomie intellectuelle)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3- </a:t>
            </a:r>
            <a:r>
              <a:rPr lang="fr-FR" dirty="0"/>
              <a:t>le caractère interdisciplinaire de l’apprentissage de la lecture </a:t>
            </a:r>
            <a:r>
              <a:rPr lang="fr-FR" dirty="0" smtClean="0"/>
              <a:t>(contenus/thèmes variés, modes variés, …)</a:t>
            </a:r>
          </a:p>
          <a:p>
            <a:pPr marL="0" indent="0">
              <a:buNone/>
            </a:pPr>
            <a:r>
              <a:rPr lang="fr-FR" dirty="0" smtClean="0"/>
              <a:t>4- centration sur l’activité de l’apprenant-e (vs centration sur les contenus, la méthodologie): motivation </a:t>
            </a:r>
          </a:p>
          <a:p>
            <a:pPr marL="0" indent="0">
              <a:buNone/>
            </a:pPr>
            <a:r>
              <a:rPr lang="fr-FR" dirty="0" smtClean="0"/>
              <a:t>5- l’aspect multimodal (diversifier la nature des supports)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7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2154</TotalTime>
  <Words>836</Words>
  <Application>Microsoft Office PowerPoint</Application>
  <PresentationFormat>Affichage à l'écran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Solstice</vt:lpstr>
      <vt:lpstr>EcoAltA فريق البحث "المدرسة وبدائل التعلم المؤتمر الدولي لقضايا البيداغوجيا والديداكتيك حول موضوع: التعلم الرقمي وبناء كفايات الألفية الثالثة  Les contenus numériques et le projet de l’apprenant 3.0 : investir dans l’apprentissage de la lecture</vt:lpstr>
      <vt:lpstr>NB: </vt:lpstr>
      <vt:lpstr>contexte  de cette problématique (lecture/numérique)</vt:lpstr>
      <vt:lpstr>En tant que récepteur, lecteur :</vt:lpstr>
      <vt:lpstr>Défis du numérique au niveau de la lecture et la réception des contenus</vt:lpstr>
      <vt:lpstr>Avant d’aborder les enjeux de la lecture, … </vt:lpstr>
      <vt:lpstr>Enjeux de la lecture:</vt:lpstr>
      <vt:lpstr>Mais, …état actuel de l’apprentissage de la lecture (pour le français)</vt:lpstr>
      <vt:lpstr>Alternatives possibles:  Pour un-e apprenant-e- 3.0 qui apprivoiser-ait les contenus numériques</vt:lpstr>
      <vt:lpstr>Merci de votre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220</cp:revision>
  <dcterms:created xsi:type="dcterms:W3CDTF">2020-11-28T16:32:08Z</dcterms:created>
  <dcterms:modified xsi:type="dcterms:W3CDTF">2020-12-06T14:00:45Z</dcterms:modified>
</cp:coreProperties>
</file>