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6" r:id="rId6"/>
    <p:sldId id="259" r:id="rId7"/>
    <p:sldId id="267" r:id="rId8"/>
    <p:sldId id="260" r:id="rId9"/>
    <p:sldId id="261" r:id="rId10"/>
    <p:sldId id="265" r:id="rId11"/>
    <p:sldId id="262" r:id="rId12"/>
    <p:sldId id="26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02/01/2013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02/01/2013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mploi-public.m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mploi.service-public.ma:8080/ar/questionsFrequente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MA" sz="5400" dirty="0" smtClean="0"/>
              <a:t>حقوق وواجبات الموظف</a:t>
            </a:r>
            <a:endParaRPr lang="fr-FR" sz="5400" dirty="0"/>
          </a:p>
        </p:txBody>
      </p:sp>
      <p:sp>
        <p:nvSpPr>
          <p:cNvPr id="3" name="Sous-titre 2"/>
          <p:cNvSpPr>
            <a:spLocks noGrp="1"/>
          </p:cNvSpPr>
          <p:nvPr>
            <p:ph type="subTitle" idx="1"/>
          </p:nvPr>
        </p:nvSpPr>
        <p:spPr>
          <a:xfrm>
            <a:off x="1371600" y="3643314"/>
            <a:ext cx="6400800" cy="1995486"/>
          </a:xfrm>
        </p:spPr>
        <p:txBody>
          <a:bodyPr>
            <a:normAutofit/>
          </a:bodyPr>
          <a:lstStyle/>
          <a:p>
            <a:endParaRPr lang="ar-MA" dirty="0" smtClean="0">
              <a:solidFill>
                <a:schemeClr val="tx1"/>
              </a:solidFill>
              <a:hlinkClick r:id="rId2"/>
            </a:endParaRPr>
          </a:p>
          <a:p>
            <a:r>
              <a:rPr lang="ar-MA" dirty="0" smtClean="0">
                <a:solidFill>
                  <a:schemeClr val="tx1"/>
                </a:solidFill>
                <a:hlinkClick r:id="rId2"/>
              </a:rPr>
              <a:t>عن الموقع  الرسمي:</a:t>
            </a:r>
            <a:endParaRPr lang="ar-MA" dirty="0" smtClean="0">
              <a:solidFill>
                <a:schemeClr val="tx1"/>
              </a:solidFill>
              <a:hlinkClick r:id="rId2"/>
            </a:endParaRPr>
          </a:p>
          <a:p>
            <a:r>
              <a:rPr lang="fr-FR" dirty="0" smtClean="0">
                <a:solidFill>
                  <a:srgbClr val="FF0000"/>
                </a:solidFill>
                <a:hlinkClick r:id="rId2"/>
              </a:rPr>
              <a:t>http</a:t>
            </a:r>
            <a:r>
              <a:rPr lang="fr-FR" dirty="0" smtClean="0">
                <a:solidFill>
                  <a:srgbClr val="FF0000"/>
                </a:solidFill>
                <a:hlinkClick r:id="rId2"/>
              </a:rPr>
              <a:t>://www.emploi-public.ma</a:t>
            </a:r>
            <a:r>
              <a:rPr lang="fr-FR" dirty="0" smtClean="0">
                <a:solidFill>
                  <a:srgbClr val="FF0000"/>
                </a:solidFill>
                <a:hlinkClick r:id="rId2"/>
              </a:rPr>
              <a:t>/</a:t>
            </a:r>
            <a:endParaRPr lang="ar-MA" dirty="0" smtClean="0">
              <a:solidFill>
                <a:srgbClr val="FF0000"/>
              </a:solidFill>
            </a:endParaRPr>
          </a:p>
          <a:p>
            <a:endParaRPr lang="fr-F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r>
              <a:rPr lang="ar-MA" sz="15000" dirty="0" smtClean="0">
                <a:solidFill>
                  <a:srgbClr val="00B0F0"/>
                </a:solidFill>
              </a:rPr>
              <a:t>الواجبات</a:t>
            </a:r>
            <a:endParaRPr lang="fr-FR" sz="15000"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الواجبات </a:t>
            </a:r>
            <a:endParaRPr lang="fr-FR" dirty="0"/>
          </a:p>
        </p:txBody>
      </p:sp>
      <p:sp>
        <p:nvSpPr>
          <p:cNvPr id="3" name="Espace réservé du contenu 2"/>
          <p:cNvSpPr>
            <a:spLocks noGrp="1"/>
          </p:cNvSpPr>
          <p:nvPr>
            <p:ph idx="1"/>
          </p:nvPr>
        </p:nvSpPr>
        <p:spPr/>
        <p:txBody>
          <a:bodyPr>
            <a:normAutofit lnSpcReduction="10000"/>
          </a:bodyPr>
          <a:lstStyle/>
          <a:p>
            <a:pPr algn="r"/>
            <a:r>
              <a:rPr lang="ar-MA" dirty="0" smtClean="0"/>
              <a:t>• القيام بالمهام </a:t>
            </a:r>
            <a:r>
              <a:rPr lang="ar-MA" dirty="0" err="1" smtClean="0"/>
              <a:t>المنوطة</a:t>
            </a:r>
            <a:r>
              <a:rPr lang="ar-MA" dirty="0" smtClean="0"/>
              <a:t> به بصفة شخصية مع بقائه </a:t>
            </a:r>
            <a:r>
              <a:rPr lang="ar-MA" dirty="0" err="1" smtClean="0"/>
              <a:t>مسؤولا</a:t>
            </a:r>
            <a:r>
              <a:rPr lang="ar-MA" dirty="0" smtClean="0"/>
              <a:t> أمام رؤسائه عن أعماله وعن تصرفات وأعمال مرؤوسيه.</a:t>
            </a:r>
          </a:p>
          <a:p>
            <a:pPr algn="r"/>
            <a:r>
              <a:rPr lang="ar-MA" dirty="0" smtClean="0"/>
              <a:t>• </a:t>
            </a:r>
            <a:r>
              <a:rPr lang="ar-MA" dirty="0" smtClean="0">
                <a:solidFill>
                  <a:srgbClr val="7030A0"/>
                </a:solidFill>
              </a:rPr>
              <a:t>أن يكون رهن إشارة الإدارة فيما يتعلق بتسمية وتعيين مقر عمله</a:t>
            </a:r>
            <a:r>
              <a:rPr lang="ar-MA" dirty="0" smtClean="0"/>
              <a:t>.</a:t>
            </a:r>
          </a:p>
          <a:p>
            <a:pPr algn="r"/>
            <a:r>
              <a:rPr lang="ar-MA" dirty="0" smtClean="0"/>
              <a:t>• المواظبة في ممارسة المهام الموكولة إليه بدون انقطاع مع احترام أوقات العمل.</a:t>
            </a:r>
          </a:p>
          <a:p>
            <a:pPr algn="r"/>
            <a:r>
              <a:rPr lang="ar-MA" dirty="0" smtClean="0"/>
              <a:t>• </a:t>
            </a:r>
            <a:r>
              <a:rPr lang="ar-MA" dirty="0" smtClean="0">
                <a:solidFill>
                  <a:srgbClr val="7030A0"/>
                </a:solidFill>
              </a:rPr>
              <a:t>الامتثال لأوامر الرؤساء واللباقة الأدبية في التعامل معهم، والامتناع عن قول أو فعل ما يعد تحديا للرؤساء أو استخفافا بهم أو </a:t>
            </a:r>
            <a:r>
              <a:rPr lang="ar-MA" dirty="0" err="1" smtClean="0">
                <a:solidFill>
                  <a:srgbClr val="7030A0"/>
                </a:solidFill>
              </a:rPr>
              <a:t>إهانة</a:t>
            </a:r>
            <a:r>
              <a:rPr lang="ar-MA" dirty="0" smtClean="0">
                <a:solidFill>
                  <a:srgbClr val="7030A0"/>
                </a:solidFill>
              </a:rPr>
              <a:t> لهم.</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الواجبات </a:t>
            </a:r>
            <a:endParaRPr lang="fr-FR" dirty="0"/>
          </a:p>
        </p:txBody>
      </p:sp>
      <p:sp>
        <p:nvSpPr>
          <p:cNvPr id="3" name="Espace réservé du contenu 2"/>
          <p:cNvSpPr>
            <a:spLocks noGrp="1"/>
          </p:cNvSpPr>
          <p:nvPr>
            <p:ph idx="1"/>
          </p:nvPr>
        </p:nvSpPr>
        <p:spPr/>
        <p:txBody>
          <a:bodyPr>
            <a:normAutofit/>
          </a:bodyPr>
          <a:lstStyle/>
          <a:p>
            <a:pPr algn="r"/>
            <a:r>
              <a:rPr lang="ar-MA" dirty="0" smtClean="0"/>
              <a:t>•الالتزام بكتمان أسرار المهنة وعدم تداولها أو إشاعتها سواء داخل الإدارة أو خارجها، وعدم إخراج الوثائق والمستندات الإدارية ذات الطابع السري وإبلاغها للغير بصفة مخالفة للنظام.</a:t>
            </a:r>
          </a:p>
          <a:p>
            <a:pPr algn="r"/>
            <a:r>
              <a:rPr lang="ar-MA" dirty="0" smtClean="0"/>
              <a:t>• </a:t>
            </a:r>
            <a:r>
              <a:rPr lang="ar-MA" dirty="0" smtClean="0">
                <a:solidFill>
                  <a:srgbClr val="7030A0"/>
                </a:solidFill>
              </a:rPr>
              <a:t>واجب التفرغ الكلي للوظيفة والامتناع عن مزاولة أي مهنة أو نشاط خاص، تجاري حر أو مأجور سواء كان مستمر أو مؤقتا أو عرضيا. وعدم امتلاك بصفة مباشرة أو غير مباشرة لمصالح خاصة لها علاقة مع التزاماته الوظيفية.</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1"/>
            <a:ext cx="8229600" cy="2900370"/>
          </a:xfrm>
        </p:spPr>
        <p:txBody>
          <a:bodyPr>
            <a:normAutofit fontScale="77500" lnSpcReduction="20000"/>
          </a:bodyPr>
          <a:lstStyle/>
          <a:p>
            <a:pPr algn="ctr">
              <a:buNone/>
            </a:pPr>
            <a:endParaRPr lang="ar-MA" sz="8800" dirty="0" smtClean="0"/>
          </a:p>
          <a:p>
            <a:pPr algn="ctr"/>
            <a:r>
              <a:rPr lang="ar-MA" sz="15000" dirty="0" smtClean="0">
                <a:solidFill>
                  <a:srgbClr val="00B050"/>
                </a:solidFill>
              </a:rPr>
              <a:t>الحقوق</a:t>
            </a:r>
            <a:endParaRPr lang="fr-FR" sz="15000"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الأجرة</a:t>
            </a:r>
            <a:endParaRPr lang="fr-FR" dirty="0"/>
          </a:p>
        </p:txBody>
      </p:sp>
      <p:sp>
        <p:nvSpPr>
          <p:cNvPr id="3" name="Espace réservé du contenu 2"/>
          <p:cNvSpPr>
            <a:spLocks noGrp="1"/>
          </p:cNvSpPr>
          <p:nvPr>
            <p:ph idx="1"/>
          </p:nvPr>
        </p:nvSpPr>
        <p:spPr/>
        <p:txBody>
          <a:bodyPr>
            <a:normAutofit fontScale="70000" lnSpcReduction="20000"/>
          </a:bodyPr>
          <a:lstStyle/>
          <a:p>
            <a:pPr algn="r"/>
            <a:endParaRPr lang="ar-MA" dirty="0" smtClean="0"/>
          </a:p>
          <a:p>
            <a:pPr algn="r"/>
            <a:r>
              <a:rPr lang="ar-MA" dirty="0" smtClean="0"/>
              <a:t>تشتمل الأجرة على المرتب والتعويضات العائلية وغيرها من التعويضات والمنح المحدثة بمقتضى النصوص التشريعية أو النظامية.</a:t>
            </a:r>
          </a:p>
          <a:p>
            <a:pPr algn="r"/>
            <a:r>
              <a:rPr lang="ar-MA" b="1" dirty="0" smtClean="0"/>
              <a:t>1.1- عناصر الأجرة:</a:t>
            </a:r>
          </a:p>
          <a:p>
            <a:pPr algn="r"/>
            <a:r>
              <a:rPr lang="ar-MA" dirty="0" smtClean="0"/>
              <a:t>تتكون الأجرة من الراتب الأساسي، والتعويض عن الإقامة، والتعويضات والمنح الأخرى، المحددين بموجب نصوص قانونية وتنظيمية.</a:t>
            </a:r>
          </a:p>
          <a:p>
            <a:pPr algn="r"/>
            <a:r>
              <a:rPr lang="ar-MA" b="1" dirty="0" smtClean="0"/>
              <a:t>2.1- الاقتطاعات من الأجرة:</a:t>
            </a:r>
          </a:p>
          <a:p>
            <a:pPr algn="r"/>
            <a:r>
              <a:rPr lang="ar-MA" dirty="0" smtClean="0"/>
              <a:t>الاقتطاعات ذات الصبغة العامة: تهم كل من الضريبة على المرتبات والأجور وكذا اقتطاعات المساهمة في أنظمة الضمان الاجتماعي وصناديق التقاعد.</a:t>
            </a:r>
          </a:p>
          <a:p>
            <a:pPr algn="r"/>
            <a:r>
              <a:rPr lang="ar-MA" dirty="0" smtClean="0"/>
              <a:t>الاقتطاعات ذات الصبغة الخاصة: يشمل الاقتطاع من الأجر في حالة تسديد قروض لفائدة مؤسسات بنكية بموجب التزام من الموظف.</a:t>
            </a:r>
          </a:p>
          <a:p>
            <a:pPr algn="r"/>
            <a:r>
              <a:rPr lang="ar-MA" b="1" dirty="0" smtClean="0"/>
              <a:t>3.1- التعويضات مقابل المصاريف المبذولة:</a:t>
            </a:r>
          </a:p>
          <a:p>
            <a:pPr algn="r"/>
            <a:r>
              <a:rPr lang="ar-MA" dirty="0" smtClean="0"/>
              <a:t>في مقابل المصاريف التي يبذلها لمتطلبات الخدمة، يستحق الموظف تعويضات مخولة لهذا الغرض. ( مقابل مصاريف السفر،...)</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الرخص</a:t>
            </a:r>
            <a:endParaRPr lang="fr-FR" dirty="0"/>
          </a:p>
        </p:txBody>
      </p:sp>
      <p:sp>
        <p:nvSpPr>
          <p:cNvPr id="3" name="Espace réservé du contenu 2"/>
          <p:cNvSpPr>
            <a:spLocks noGrp="1"/>
          </p:cNvSpPr>
          <p:nvPr>
            <p:ph idx="1"/>
          </p:nvPr>
        </p:nvSpPr>
        <p:spPr>
          <a:xfrm>
            <a:off x="457200" y="1357298"/>
            <a:ext cx="8229600" cy="4768865"/>
          </a:xfrm>
        </p:spPr>
        <p:txBody>
          <a:bodyPr>
            <a:normAutofit fontScale="55000" lnSpcReduction="20000"/>
          </a:bodyPr>
          <a:lstStyle/>
          <a:p>
            <a:endParaRPr lang="ar-MA" b="1" dirty="0" smtClean="0"/>
          </a:p>
          <a:p>
            <a:pPr algn="r"/>
            <a:r>
              <a:rPr lang="ar-MA" sz="4400" b="1" dirty="0" smtClean="0">
                <a:solidFill>
                  <a:srgbClr val="C00000"/>
                </a:solidFill>
              </a:rPr>
              <a:t>1. الرخص الإدارية التي تشتمل على</a:t>
            </a:r>
            <a:r>
              <a:rPr lang="ar-MA" sz="4400" b="1" dirty="0" smtClean="0"/>
              <a:t>:</a:t>
            </a:r>
          </a:p>
          <a:p>
            <a:pPr algn="r"/>
            <a:r>
              <a:rPr lang="ar-MA" sz="4400" b="1" dirty="0" smtClean="0"/>
              <a:t>الرخص السنوية:</a:t>
            </a:r>
            <a:r>
              <a:rPr lang="ar-MA" sz="4400" dirty="0" smtClean="0"/>
              <a:t> يتعلق الأمر برخصة سنوية مدفوعة الأجر لكل موظف في وضعية القيام بوظيفته.</a:t>
            </a:r>
          </a:p>
          <a:p>
            <a:pPr algn="r"/>
            <a:r>
              <a:rPr lang="ar-MA" sz="4400" dirty="0" smtClean="0"/>
              <a:t>تحدد مدة الرخصة في اثنين وعشرين (22) يوم عمل برسـم كــل سـنـة زاول أثناءها مهامه، على أن الرخصة الأولى لا يسمح بها إلا بعد قضاء اثني عشر شهرا من الخدمة. ولا يمكن تأجيل الاستفادة من الرخصة السنوية برسم سنة معينة إلى السنة الموالية إلا استثناء ولمرة واحدة. كما انه لا يخول عدم الاستفادة من الرخصة السنوية الحق في تقاضي أي تعويض عن ذلك.</a:t>
            </a:r>
          </a:p>
          <a:p>
            <a:pPr algn="r"/>
            <a:r>
              <a:rPr lang="ar-MA" sz="4400" dirty="0" smtClean="0"/>
              <a:t>الرخص الاستثنائية أو الرخص بالتغيب: يجوز إعطاء رخص استثنائية أو الإذن بالتغيب مع التمتع بكامل المرتب دون أن يدخل ذلك في حساب الرخص الاعتيادية:</a:t>
            </a:r>
          </a:p>
          <a:p>
            <a:pPr algn="r"/>
            <a:r>
              <a:rPr lang="ar-MA" dirty="0" smtClean="0"/>
              <a:t>.</a:t>
            </a:r>
            <a:endParaRPr lang="ar-M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الرخص</a:t>
            </a:r>
            <a:endParaRPr lang="fr-FR" dirty="0"/>
          </a:p>
        </p:txBody>
      </p:sp>
      <p:sp>
        <p:nvSpPr>
          <p:cNvPr id="3" name="Espace réservé du contenu 2"/>
          <p:cNvSpPr>
            <a:spLocks noGrp="1"/>
          </p:cNvSpPr>
          <p:nvPr>
            <p:ph idx="1"/>
          </p:nvPr>
        </p:nvSpPr>
        <p:spPr/>
        <p:txBody>
          <a:bodyPr>
            <a:normAutofit fontScale="92500" lnSpcReduction="10000"/>
          </a:bodyPr>
          <a:lstStyle/>
          <a:p>
            <a:pPr algn="r"/>
            <a:r>
              <a:rPr lang="ar-MA" dirty="0" smtClean="0"/>
              <a:t>- للموظفين المكلفين بنيابة عمومية طيلة الدورات التي تعقدها المجالس المنتمون إليها إذا كانت النيابة </a:t>
            </a:r>
            <a:r>
              <a:rPr lang="ar-MA" dirty="0" err="1" smtClean="0"/>
              <a:t>المنوطة</a:t>
            </a:r>
            <a:r>
              <a:rPr lang="ar-MA" dirty="0" smtClean="0"/>
              <a:t> بهم لا تسمح بجعلهم في وضعية الإلحاق لماهيتها أو لمدتها؛ </a:t>
            </a:r>
          </a:p>
          <a:p>
            <a:pPr algn="r"/>
            <a:r>
              <a:rPr lang="ar-MA" dirty="0" smtClean="0"/>
              <a:t>- لممثلي نقابات الموظفين المنتدبين بصفة قانونية أو للأعضاء المنتخبين في المنظمات المسيرة، وذلك بمناسبة استدعاء المؤتمرات المهنية النقابية والاتحادية </a:t>
            </a:r>
            <a:r>
              <a:rPr lang="ar-MA" dirty="0" err="1" smtClean="0"/>
              <a:t>والتحالفية</a:t>
            </a:r>
            <a:r>
              <a:rPr lang="ar-MA" dirty="0" smtClean="0"/>
              <a:t> والدولية؛ </a:t>
            </a:r>
          </a:p>
          <a:p>
            <a:pPr algn="r"/>
            <a:r>
              <a:rPr lang="ar-MA" dirty="0" smtClean="0"/>
              <a:t>- للموظفين الذين يدلون بمبررات عائلية وبأسباب خطيرة واستثنائية على أن لا تتجاوز مدة هذه الرخصة عشرة أيام، </a:t>
            </a:r>
          </a:p>
          <a:p>
            <a:pPr algn="r"/>
            <a:r>
              <a:rPr lang="ar-MA" dirty="0" smtClean="0"/>
              <a:t>- للموظفين المسلمين الراغبين في أداء فريضة الحج، ولا تعطى الرخصة إلا مرة واحدة في الحياة</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الرخص</a:t>
            </a:r>
            <a:endParaRPr lang="fr-FR" dirty="0"/>
          </a:p>
        </p:txBody>
      </p:sp>
      <p:sp>
        <p:nvSpPr>
          <p:cNvPr id="3" name="Espace réservé du contenu 2"/>
          <p:cNvSpPr>
            <a:spLocks noGrp="1"/>
          </p:cNvSpPr>
          <p:nvPr>
            <p:ph idx="1"/>
          </p:nvPr>
        </p:nvSpPr>
        <p:spPr/>
        <p:txBody>
          <a:bodyPr>
            <a:normAutofit fontScale="70000" lnSpcReduction="20000"/>
          </a:bodyPr>
          <a:lstStyle/>
          <a:p>
            <a:pPr algn="r"/>
            <a:r>
              <a:rPr lang="ar-MA" b="1" dirty="0" smtClean="0"/>
              <a:t>لأسباب صحية التي تشتمل على:</a:t>
            </a:r>
          </a:p>
          <a:p>
            <a:pPr algn="r"/>
            <a:r>
              <a:rPr lang="ar-MA" dirty="0" smtClean="0"/>
              <a:t>1. رخص المرض القصيرة الأمد: يمنح رئيس الإدارة رخصة المرض القصيرة الأمد مباشرة، </a:t>
            </a:r>
            <a:r>
              <a:rPr lang="ar-MA" dirty="0" err="1" smtClean="0"/>
              <a:t>و</a:t>
            </a:r>
            <a:r>
              <a:rPr lang="ar-MA" dirty="0" smtClean="0"/>
              <a:t> يجب على أن لا تتعدى الرخصة ستة أشهر عن فترة كل اثنتي عشر شهرا متتابعة، يتقاضى الموظف خلال الثلاثة أشهر الأولى مجموع أجرته، وتخفض الأجرة إلى النصف خلال الثلاثة أشهر التالية.</a:t>
            </a:r>
          </a:p>
          <a:p>
            <a:pPr algn="r"/>
            <a:r>
              <a:rPr lang="ar-MA" dirty="0" smtClean="0"/>
              <a:t>2. رخص المرض المتوسطة والطويلة الأمد: لا تمنح الرخص المرضية المتوسطة والطويلة الأمد إلا بعد موافقة المجلس الصحي. لا يجوز أن يزيد مجموع مدة رخصة المرض المتوسطة الأمد على ثلاث سنوات، ويتقاضى الموظف طوال السنتين الأوليتين مجموع أجرته، وتخفض الأجرة إلى النصف في السنة الثالثة.</a:t>
            </a:r>
          </a:p>
          <a:p>
            <a:pPr algn="r"/>
            <a:r>
              <a:rPr lang="ar-MA" dirty="0" smtClean="0"/>
              <a:t>ولا يجوز أن يزيد مجموع مدة رخصة المرض الطويلة الأمد على خمس سنوات، ويتقاضى الموظف طوال الثلاث سنوات الأولي مجموع أجرته، وتخفض الأجرة إلى النصف في السنتين التاليتين.</a:t>
            </a:r>
          </a:p>
          <a:p>
            <a:pPr algn="r"/>
            <a:r>
              <a:rPr lang="ar-MA" dirty="0" smtClean="0"/>
              <a:t>3.</a:t>
            </a:r>
            <a:endParaRPr lang="ar-MA" dirty="0" smtClean="0"/>
          </a:p>
          <a:p>
            <a:pPr algn="r"/>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الرخص</a:t>
            </a:r>
            <a:endParaRPr lang="fr-FR" dirty="0"/>
          </a:p>
        </p:txBody>
      </p:sp>
      <p:sp>
        <p:nvSpPr>
          <p:cNvPr id="3" name="Espace réservé du contenu 2"/>
          <p:cNvSpPr>
            <a:spLocks noGrp="1"/>
          </p:cNvSpPr>
          <p:nvPr>
            <p:ph idx="1"/>
          </p:nvPr>
        </p:nvSpPr>
        <p:spPr/>
        <p:txBody>
          <a:bodyPr/>
          <a:lstStyle/>
          <a:p>
            <a:r>
              <a:rPr lang="ar-MA" dirty="0" smtClean="0"/>
              <a:t>3.. </a:t>
            </a:r>
            <a:r>
              <a:rPr lang="ar-MA" dirty="0" smtClean="0"/>
              <a:t>الرخص بسبب أمراض أو إصابات ناتجة عن مزاولة العمل: إذا أصيب الموظف بمرض أو استفحل هذا المرض عليه إما في أثناء أو بمناسبة مزاولة عمله وإما خلال قيامه بعمل تضحية للصالح العام أو لإنقاذ حياة واحد أو أكثر من الأشخاص وإما على إثر حادثة وقعت له أثناء أو بمناسبة مزاولة عمله، تقاضى مجموع أجرته إلى أن يصير قادرا على استئناف عمله أو إلى أن يتم الاعتراف نهائيا بعدم قدرته على العمل ويحال على التقاعد.</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الرخص</a:t>
            </a:r>
            <a:endParaRPr lang="fr-FR" dirty="0"/>
          </a:p>
        </p:txBody>
      </p:sp>
      <p:sp>
        <p:nvSpPr>
          <p:cNvPr id="3" name="Espace réservé du contenu 2"/>
          <p:cNvSpPr>
            <a:spLocks noGrp="1"/>
          </p:cNvSpPr>
          <p:nvPr>
            <p:ph idx="1"/>
          </p:nvPr>
        </p:nvSpPr>
        <p:spPr/>
        <p:txBody>
          <a:bodyPr/>
          <a:lstStyle/>
          <a:p>
            <a:pPr algn="r"/>
            <a:r>
              <a:rPr lang="ar-MA" b="1" dirty="0" smtClean="0"/>
              <a:t>الرخص الممنوحة عن الولادة:</a:t>
            </a:r>
          </a:p>
          <a:p>
            <a:pPr algn="r"/>
            <a:r>
              <a:rPr lang="ar-MA" dirty="0" smtClean="0"/>
              <a:t>تتمتع الموظفة الحامل برخصة عن الولادة مدتها أربعة عشر (14) أسبوعا تتقاضى خلالها كامل أجرتها.</a:t>
            </a:r>
          </a:p>
          <a:p>
            <a:pPr algn="r"/>
            <a:r>
              <a:rPr lang="ar-MA" b="1" dirty="0" smtClean="0"/>
              <a:t>الرخص بدون أجر:</a:t>
            </a:r>
          </a:p>
          <a:p>
            <a:pPr algn="r"/>
            <a:r>
              <a:rPr lang="ar-MA" dirty="0" smtClean="0"/>
              <a:t>يمكن للموظف بطلب منه وبعد موافقة رئيس الإدارة، أن يستفيد مرة واحدة كل سنتين من رخصة بدون أجر لا تتعدى شهرا واحدا غير قابل للتقسيط</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dirty="0" smtClean="0">
                <a:hlinkClick r:id="rId2"/>
              </a:rPr>
              <a:t>الحريات العامة</a:t>
            </a:r>
            <a:endParaRPr lang="fr-FR" dirty="0"/>
          </a:p>
        </p:txBody>
      </p:sp>
      <p:sp>
        <p:nvSpPr>
          <p:cNvPr id="3" name="Espace réservé du contenu 2"/>
          <p:cNvSpPr>
            <a:spLocks noGrp="1"/>
          </p:cNvSpPr>
          <p:nvPr>
            <p:ph idx="1"/>
          </p:nvPr>
        </p:nvSpPr>
        <p:spPr/>
        <p:txBody>
          <a:bodyPr>
            <a:normAutofit/>
          </a:bodyPr>
          <a:lstStyle/>
          <a:p>
            <a:pPr algn="r"/>
            <a:r>
              <a:rPr lang="ar-MA" dirty="0" smtClean="0"/>
              <a:t>• </a:t>
            </a:r>
            <a:r>
              <a:rPr lang="ar-MA" dirty="0" smtClean="0">
                <a:solidFill>
                  <a:srgbClr val="7030A0"/>
                </a:solidFill>
              </a:rPr>
              <a:t>حرية الرأي (حرية التعبير، الحياد في المرفق، واجب التحفظ خارج المرفق)،</a:t>
            </a:r>
          </a:p>
          <a:p>
            <a:pPr algn="r"/>
            <a:r>
              <a:rPr lang="ar-MA" dirty="0" smtClean="0"/>
              <a:t>• حرية التجمع (الحق النقابي، حق تأسيس الجمعيات، حق الإضراب)،</a:t>
            </a:r>
          </a:p>
          <a:p>
            <a:pPr algn="r"/>
            <a:r>
              <a:rPr lang="ar-MA" dirty="0" smtClean="0"/>
              <a:t>• </a:t>
            </a:r>
            <a:r>
              <a:rPr lang="ar-MA" dirty="0" smtClean="0">
                <a:solidFill>
                  <a:srgbClr val="7030A0"/>
                </a:solidFill>
              </a:rPr>
              <a:t>الحق في الحماية ضد التهديدات </a:t>
            </a:r>
            <a:r>
              <a:rPr lang="ar-MA" dirty="0" err="1" smtClean="0">
                <a:solidFill>
                  <a:srgbClr val="7030A0"/>
                </a:solidFill>
              </a:rPr>
              <a:t>والإهانات</a:t>
            </a:r>
            <a:r>
              <a:rPr lang="ar-MA" dirty="0" smtClean="0">
                <a:solidFill>
                  <a:srgbClr val="7030A0"/>
                </a:solidFill>
              </a:rPr>
              <a:t> والتشنيع والسباب ، </a:t>
            </a:r>
          </a:p>
          <a:p>
            <a:pPr algn="r"/>
            <a:r>
              <a:rPr lang="ar-MA" dirty="0" smtClean="0"/>
              <a:t>• الالتجاء إلى السلطة </a:t>
            </a:r>
            <a:r>
              <a:rPr lang="ar-MA" dirty="0" err="1" smtClean="0"/>
              <a:t>التراتبية</a:t>
            </a:r>
            <a:r>
              <a:rPr lang="ar-MA" dirty="0" smtClean="0"/>
              <a:t> والالتجاء إلى المحكمة الإدارية في حالة الشطط في استعمال السلطة.</a:t>
            </a:r>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816</Words>
  <PresentationFormat>Affichage à l'écran (4:3)</PresentationFormat>
  <Paragraphs>55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حقوق وواجبات الموظف</vt:lpstr>
      <vt:lpstr>Diapositive 2</vt:lpstr>
      <vt:lpstr>الأجرة</vt:lpstr>
      <vt:lpstr>الرخص</vt:lpstr>
      <vt:lpstr>الرخص</vt:lpstr>
      <vt:lpstr>الرخص</vt:lpstr>
      <vt:lpstr>الرخص</vt:lpstr>
      <vt:lpstr>الرخص</vt:lpstr>
      <vt:lpstr>الحريات العامة</vt:lpstr>
      <vt:lpstr>Diapositive 10</vt:lpstr>
      <vt:lpstr>الواجبات </vt:lpstr>
      <vt:lpstr>الواجبات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cp:lastModifiedBy>reza</cp:lastModifiedBy>
  <cp:revision>18</cp:revision>
  <dcterms:modified xsi:type="dcterms:W3CDTF">2013-01-02T20:53:25Z</dcterms:modified>
</cp:coreProperties>
</file>