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3" r:id="rId3"/>
    <p:sldId id="257" r:id="rId4"/>
    <p:sldId id="258" r:id="rId5"/>
    <p:sldId id="259" r:id="rId6"/>
    <p:sldId id="270" r:id="rId7"/>
    <p:sldId id="276" r:id="rId8"/>
    <p:sldId id="260" r:id="rId9"/>
    <p:sldId id="267" r:id="rId10"/>
    <p:sldId id="268" r:id="rId11"/>
    <p:sldId id="266" r:id="rId12"/>
    <p:sldId id="271" r:id="rId13"/>
    <p:sldId id="272" r:id="rId14"/>
    <p:sldId id="269" r:id="rId15"/>
    <p:sldId id="273" r:id="rId16"/>
    <p:sldId id="274" r:id="rId17"/>
    <p:sldId id="275" r:id="rId18"/>
    <p:sldId id="261" r:id="rId19"/>
    <p:sldId id="262" r:id="rId20"/>
    <p:sldId id="263" r:id="rId21"/>
    <p:sldId id="264" r:id="rId22"/>
    <p:sldId id="265" r:id="rId23"/>
    <p:sldId id="284" r:id="rId24"/>
    <p:sldId id="285"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119A3B-F3E8-4021-ADD3-69114F0169EF}" type="datetimeFigureOut">
              <a:rPr lang="fr-FR" smtClean="0"/>
              <a:pPr/>
              <a:t>15/03/2026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9D8296-8D45-4305-99DD-339AFD9ED9B2}" type="slidenum">
              <a:rPr lang="fr-FR" smtClean="0"/>
              <a:pPr/>
              <a:t>‹N°›</a:t>
            </a:fld>
            <a:endParaRPr lang="fr-FR"/>
          </a:p>
        </p:txBody>
      </p:sp>
    </p:spTree>
    <p:extLst>
      <p:ext uri="{BB962C8B-B14F-4D97-AF65-F5344CB8AC3E}">
        <p14:creationId xmlns:p14="http://schemas.microsoft.com/office/powerpoint/2010/main" xmlns="" val="368687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C9D8296-8D45-4305-99DD-339AFD9ED9B2}" type="slidenum">
              <a:rPr lang="fr-FR" smtClean="0"/>
              <a:pPr/>
              <a:t>9</a:t>
            </a:fld>
            <a:endParaRPr lang="fr-FR"/>
          </a:p>
        </p:txBody>
      </p:sp>
    </p:spTree>
    <p:extLst>
      <p:ext uri="{BB962C8B-B14F-4D97-AF65-F5344CB8AC3E}">
        <p14:creationId xmlns:p14="http://schemas.microsoft.com/office/powerpoint/2010/main" xmlns="" val="4117172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D9D0242-90DA-485E-9C59-6B737721200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5E78C586-9B71-4B10-B4A7-5BE9AAEEB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CAA7EE08-C064-4B00-8779-C604CE32065C}"/>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1BC6DE37-68C3-49CB-8F42-054E4035435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7DE75AF-02F9-425F-9EA8-84AD98B7B1BE}"/>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359610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78497C0-46F6-4FCA-A0D5-E64ED94EE71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A9C6E2D3-2B30-44D2-A795-9A3AC8309E7C}"/>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FCDC97DC-5939-4130-889F-CE5BDA514AAA}"/>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38D27F38-206D-4B56-960F-41F150F3AEF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420FDF85-6ABC-4D1F-9A7A-FA741D1C72DC}"/>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3750508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4B9BE8FC-7E66-49A8-BD42-3B23C38D02B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314D4563-4816-4EC0-80B4-A03A43318D39}"/>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1BEB7ED3-DC01-4CE2-B8E8-D620E1A1EC01}"/>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FAB68576-F869-4544-8230-F909445ED4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AF988A47-1500-46C0-87A0-82BEC2F3BFD3}"/>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333696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C06E5E5-6D5B-4D28-8B34-3E1AD149571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155CE757-BC1E-4EBF-BE6D-A06A02319495}"/>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30E9544-BFD0-40AB-A55F-26B0E1793116}"/>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149990F0-2651-47A9-BF71-7CF0EEF5639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8A35356-647A-438C-96F1-87B90173294F}"/>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249541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9FA8489-6452-44B3-B7F0-A3E1981FF6A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0BF6D964-D323-44BE-AF55-794B1CD135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xmlns="" id="{80175CDD-8FF8-4C08-8322-07C24685D433}"/>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342663BB-0B29-4EEE-AB49-E043538003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5BBAF4C-AA5A-4D35-8995-B0C1DC4F3D26}"/>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2803413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CE5C59D-B110-4F3F-8293-7E2AA8BB948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A1A0C848-25A3-41E4-9F7E-24914B3067F1}"/>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2ACCA954-58E1-43B5-ABCC-B3233AD26701}"/>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92036F7D-0BD9-414C-B92D-46A23D80D8B6}"/>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6" name="Espace réservé du pied de page 5">
            <a:extLst>
              <a:ext uri="{FF2B5EF4-FFF2-40B4-BE49-F238E27FC236}">
                <a16:creationId xmlns:a16="http://schemas.microsoft.com/office/drawing/2014/main" xmlns="" id="{F5DCAD02-A846-4795-9A99-BFCB3CBE93C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F66D4F63-B920-4D3A-8FC9-A9D2A2590B3F}"/>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161817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44D57DE-FD01-48A3-83FA-24238903BD6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040BA734-F179-4A35-9C30-09ADC64C0F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xmlns="" id="{E26202E4-13E9-4843-8509-2AF8A270F0D8}"/>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D6BD05F3-C0A5-4BF6-B9E3-A7B866E77F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xmlns="" id="{E64F224D-DF9F-499B-9F5E-592FAC3815ED}"/>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81195900-D599-428C-850A-35B0D62CA45E}"/>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8" name="Espace réservé du pied de page 7">
            <a:extLst>
              <a:ext uri="{FF2B5EF4-FFF2-40B4-BE49-F238E27FC236}">
                <a16:creationId xmlns:a16="http://schemas.microsoft.com/office/drawing/2014/main" xmlns="" id="{C8C28552-3D61-48FE-98B7-6DE02A73C4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1B8858FC-E3CF-4B3B-8EC0-67CED0D16AAE}"/>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428939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4E607C7-9934-4241-8DB6-3B06367A5E8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8D8B4D45-C7CB-47F1-AA69-E765CDD63AC5}"/>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4" name="Espace réservé du pied de page 3">
            <a:extLst>
              <a:ext uri="{FF2B5EF4-FFF2-40B4-BE49-F238E27FC236}">
                <a16:creationId xmlns:a16="http://schemas.microsoft.com/office/drawing/2014/main" xmlns="" id="{43A8F3B5-6F41-4E91-86EF-C316763B1BE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DB65037F-28D7-42CA-ABAF-5B3341217A02}"/>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1203099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23A21882-6B47-40DB-BFE2-B8116D11F26C}"/>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3" name="Espace réservé du pied de page 2">
            <a:extLst>
              <a:ext uri="{FF2B5EF4-FFF2-40B4-BE49-F238E27FC236}">
                <a16:creationId xmlns:a16="http://schemas.microsoft.com/office/drawing/2014/main" xmlns="" id="{E8D2E838-D6E1-40E6-A2FA-07BF797B754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25F28B44-E399-47CC-865A-1CCC87A2335E}"/>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2404138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31F5ACB-66E4-4B00-B45D-C2C5017C540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F2C56D66-57EF-4717-B7FD-2919456BF6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798FF372-D2DE-4FFF-9E79-7E61F144DA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6E357391-D97D-4FFE-A47C-082125187ADB}"/>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6" name="Espace réservé du pied de page 5">
            <a:extLst>
              <a:ext uri="{FF2B5EF4-FFF2-40B4-BE49-F238E27FC236}">
                <a16:creationId xmlns:a16="http://schemas.microsoft.com/office/drawing/2014/main" xmlns="" id="{1BA711DD-0C6A-4204-92BF-E6EB299E666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D6CB6554-160D-4D44-B9B1-E1070314BB15}"/>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1231042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04D4E3A-0C65-4E87-8243-B463E012F8F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C6816EB3-EDB3-4E95-B8C9-E3607642EC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5D61138A-3E77-48E4-817F-CE57D1897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5B4CE764-0A21-41DC-A6BD-25E8DDE7A5E0}"/>
              </a:ext>
            </a:extLst>
          </p:cNvPr>
          <p:cNvSpPr>
            <a:spLocks noGrp="1"/>
          </p:cNvSpPr>
          <p:nvPr>
            <p:ph type="dt" sz="half" idx="10"/>
          </p:nvPr>
        </p:nvSpPr>
        <p:spPr/>
        <p:txBody>
          <a:bodyPr/>
          <a:lstStyle/>
          <a:p>
            <a:fld id="{325BF8D3-658A-4EE2-AA42-A6188BE57D3E}" type="datetimeFigureOut">
              <a:rPr lang="fr-FR" smtClean="0"/>
              <a:pPr/>
              <a:t>15/03/2026</a:t>
            </a:fld>
            <a:endParaRPr lang="fr-FR"/>
          </a:p>
        </p:txBody>
      </p:sp>
      <p:sp>
        <p:nvSpPr>
          <p:cNvPr id="6" name="Espace réservé du pied de page 5">
            <a:extLst>
              <a:ext uri="{FF2B5EF4-FFF2-40B4-BE49-F238E27FC236}">
                <a16:creationId xmlns:a16="http://schemas.microsoft.com/office/drawing/2014/main" xmlns="" id="{35DA077E-1B88-4199-B54F-8C0E2664AA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524C0D4A-6BBB-4CB9-B686-793D978FDD8A}"/>
              </a:ext>
            </a:extLst>
          </p:cNvPr>
          <p:cNvSpPr>
            <a:spLocks noGrp="1"/>
          </p:cNvSpPr>
          <p:nvPr>
            <p:ph type="sldNum" sz="quarter" idx="12"/>
          </p:nvPr>
        </p:nvSpPr>
        <p:spPr/>
        <p:txBody>
          <a:body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221326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4B5040FC-60E7-4546-91C8-5AC807B3D8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9A1C5247-70C7-44B1-83B4-03AA21CF1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8F21F9F-C374-4B68-9815-3A44698396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BF8D3-658A-4EE2-AA42-A6188BE57D3E}" type="datetimeFigureOut">
              <a:rPr lang="fr-FR" smtClean="0"/>
              <a:pPr/>
              <a:t>15/03/2026</a:t>
            </a:fld>
            <a:endParaRPr lang="fr-FR"/>
          </a:p>
        </p:txBody>
      </p:sp>
      <p:sp>
        <p:nvSpPr>
          <p:cNvPr id="5" name="Espace réservé du pied de page 4">
            <a:extLst>
              <a:ext uri="{FF2B5EF4-FFF2-40B4-BE49-F238E27FC236}">
                <a16:creationId xmlns:a16="http://schemas.microsoft.com/office/drawing/2014/main" xmlns="" id="{47E19334-29F8-44C1-BD91-018E7AB50E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4C8E5CEA-F46D-4000-96E6-0C9D3E6E81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167F7-CDD8-4237-8CA4-D5FE1B57BD7D}" type="slidenum">
              <a:rPr lang="fr-FR" smtClean="0"/>
              <a:pPr/>
              <a:t>‹N°›</a:t>
            </a:fld>
            <a:endParaRPr lang="fr-FR"/>
          </a:p>
        </p:txBody>
      </p:sp>
    </p:spTree>
    <p:extLst>
      <p:ext uri="{BB962C8B-B14F-4D97-AF65-F5344CB8AC3E}">
        <p14:creationId xmlns:p14="http://schemas.microsoft.com/office/powerpoint/2010/main" xmlns="" val="386835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2474597-79F3-4C67-AED3-3E136E0DD50F}"/>
              </a:ext>
            </a:extLst>
          </p:cNvPr>
          <p:cNvSpPr>
            <a:spLocks noGrp="1"/>
          </p:cNvSpPr>
          <p:nvPr>
            <p:ph type="ctrTitle"/>
          </p:nvPr>
        </p:nvSpPr>
        <p:spPr>
          <a:xfrm>
            <a:off x="1524000" y="1122363"/>
            <a:ext cx="9144000" cy="1560876"/>
          </a:xfrm>
        </p:spPr>
        <p:txBody>
          <a:bodyPr/>
          <a:lstStyle/>
          <a:p>
            <a:r>
              <a:rPr lang="fr-FR" b="1" dirty="0">
                <a:solidFill>
                  <a:schemeClr val="accent2">
                    <a:lumMod val="75000"/>
                  </a:schemeClr>
                </a:solidFill>
              </a:rPr>
              <a:t>La dynamique des groupes</a:t>
            </a:r>
          </a:p>
        </p:txBody>
      </p:sp>
      <p:sp>
        <p:nvSpPr>
          <p:cNvPr id="3" name="Sous-titre 2">
            <a:extLst>
              <a:ext uri="{FF2B5EF4-FFF2-40B4-BE49-F238E27FC236}">
                <a16:creationId xmlns:a16="http://schemas.microsoft.com/office/drawing/2014/main" xmlns="" id="{3326C8AF-EBF2-4B09-ACF2-880C82607EC0}"/>
              </a:ext>
            </a:extLst>
          </p:cNvPr>
          <p:cNvSpPr>
            <a:spLocks noGrp="1"/>
          </p:cNvSpPr>
          <p:nvPr>
            <p:ph type="subTitle" idx="1"/>
          </p:nvPr>
        </p:nvSpPr>
        <p:spPr/>
        <p:txBody>
          <a:bodyPr>
            <a:normAutofit fontScale="92500" lnSpcReduction="20000"/>
          </a:bodyPr>
          <a:lstStyle/>
          <a:p>
            <a:r>
              <a:rPr lang="fr-FR" sz="4400" dirty="0" smtClean="0"/>
              <a:t>Principes, modèles</a:t>
            </a:r>
            <a:r>
              <a:rPr lang="fr-FR" sz="4400" smtClean="0"/>
              <a:t>, </a:t>
            </a:r>
            <a:r>
              <a:rPr lang="fr-FR" sz="4400" smtClean="0"/>
              <a:t>applications</a:t>
            </a:r>
            <a:endParaRPr lang="fr-FR" sz="4400" dirty="0" smtClean="0"/>
          </a:p>
          <a:p>
            <a:endParaRPr lang="fr-FR" sz="4400" dirty="0" smtClean="0"/>
          </a:p>
          <a:p>
            <a:pPr algn="r"/>
            <a:r>
              <a:rPr lang="fr-FR" sz="2800" dirty="0" smtClean="0"/>
              <a:t>Abdelaziz DADI</a:t>
            </a:r>
            <a:endParaRPr lang="fr-FR" sz="2800" dirty="0"/>
          </a:p>
        </p:txBody>
      </p:sp>
    </p:spTree>
    <p:extLst>
      <p:ext uri="{BB962C8B-B14F-4D97-AF65-F5344CB8AC3E}">
        <p14:creationId xmlns:p14="http://schemas.microsoft.com/office/powerpoint/2010/main" xmlns="" val="75339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375821033"/>
              </p:ext>
            </p:extLst>
          </p:nvPr>
        </p:nvGraphicFramePr>
        <p:xfrm>
          <a:off x="1" y="1298710"/>
          <a:ext cx="12191999" cy="5559290"/>
        </p:xfrm>
        <a:graphic>
          <a:graphicData uri="http://schemas.openxmlformats.org/drawingml/2006/table">
            <a:tbl>
              <a:tblPr rtl="1" firstRow="1" firstCol="1" lastRow="1" lastCol="1" bandRow="1" bandCol="1">
                <a:tableStyleId>{5C22544A-7EE6-4342-B048-85BDC9FD1C3A}</a:tableStyleId>
              </a:tblPr>
              <a:tblGrid>
                <a:gridCol w="3218831">
                  <a:extLst>
                    <a:ext uri="{9D8B030D-6E8A-4147-A177-3AD203B41FA5}">
                      <a16:colId xmlns:a16="http://schemas.microsoft.com/office/drawing/2014/main" xmlns="" val="20000"/>
                    </a:ext>
                  </a:extLst>
                </a:gridCol>
                <a:gridCol w="8973168">
                  <a:extLst>
                    <a:ext uri="{9D8B030D-6E8A-4147-A177-3AD203B41FA5}">
                      <a16:colId xmlns:a16="http://schemas.microsoft.com/office/drawing/2014/main" xmlns="" val="20001"/>
                    </a:ext>
                  </a:extLst>
                </a:gridCol>
              </a:tblGrid>
              <a:tr h="429168">
                <a:tc>
                  <a:txBody>
                    <a:bodyPr/>
                    <a:lstStyle/>
                    <a:p>
                      <a:pPr algn="ctr" rtl="1">
                        <a:lnSpc>
                          <a:spcPct val="115000"/>
                        </a:lnSpc>
                        <a:spcAft>
                          <a:spcPts val="1000"/>
                        </a:spcAft>
                      </a:pPr>
                      <a:r>
                        <a:rPr lang="ar-MA" sz="1600" dirty="0">
                          <a:effectLst/>
                        </a:rPr>
                        <a:t>عدد الأفراد</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1">
                        <a:lnSpc>
                          <a:spcPct val="115000"/>
                        </a:lnSpc>
                        <a:spcAft>
                          <a:spcPts val="1000"/>
                        </a:spcAft>
                      </a:pPr>
                      <a:r>
                        <a:rPr lang="ar-MA" sz="1600" dirty="0">
                          <a:effectLst/>
                        </a:rPr>
                        <a:t>العلاقات</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xmlns="" val="10000"/>
                  </a:ext>
                </a:extLst>
              </a:tr>
              <a:tr h="429168">
                <a:tc>
                  <a:txBody>
                    <a:bodyPr/>
                    <a:lstStyle/>
                    <a:p>
                      <a:pPr algn="ctr" rtl="1">
                        <a:lnSpc>
                          <a:spcPct val="115000"/>
                        </a:lnSpc>
                        <a:spcAft>
                          <a:spcPts val="1000"/>
                        </a:spcAft>
                      </a:pPr>
                      <a:r>
                        <a:rPr lang="ar-MA" sz="1600" dirty="0">
                          <a:effectLst/>
                        </a:rPr>
                        <a:t>3 أفراد على الأقل</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شرط ضروري من أجل تكوين تكتلات دائمة نسبيا.</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1"/>
                  </a:ext>
                </a:extLst>
              </a:tr>
              <a:tr h="887896">
                <a:tc>
                  <a:txBody>
                    <a:bodyPr/>
                    <a:lstStyle/>
                    <a:p>
                      <a:pPr algn="ctr" rtl="1">
                        <a:lnSpc>
                          <a:spcPct val="115000"/>
                        </a:lnSpc>
                        <a:spcAft>
                          <a:spcPts val="1000"/>
                        </a:spcAft>
                      </a:pPr>
                      <a:r>
                        <a:rPr lang="ar-MA" sz="1600" dirty="0">
                          <a:effectLst/>
                        </a:rPr>
                        <a:t>3 إلى 5 أفراد</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يتم الحديث عن الجماعات الصغيرة التي تكون عموما غير </a:t>
                      </a:r>
                      <a:r>
                        <a:rPr lang="ar-MA" sz="1600">
                          <a:solidFill>
                            <a:schemeClr val="tx1"/>
                          </a:solidFill>
                          <a:effectLst/>
                        </a:rPr>
                        <a:t>مهيكلة</a:t>
                      </a:r>
                      <a:r>
                        <a:rPr lang="ar-MA" sz="1600" dirty="0">
                          <a:solidFill>
                            <a:schemeClr val="tx1"/>
                          </a:solidFill>
                          <a:effectLst/>
                        </a:rPr>
                        <a:t>، والتي تكون فيها الأنشطة عفوية وغير نظامية في الغالب مثل جماعات المناقشة. </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2"/>
                  </a:ext>
                </a:extLst>
              </a:tr>
              <a:tr h="1043353">
                <a:tc>
                  <a:txBody>
                    <a:bodyPr/>
                    <a:lstStyle/>
                    <a:p>
                      <a:pPr algn="ctr" rtl="1">
                        <a:lnSpc>
                          <a:spcPct val="115000"/>
                        </a:lnSpc>
                        <a:spcAft>
                          <a:spcPts val="1000"/>
                        </a:spcAft>
                      </a:pPr>
                      <a:r>
                        <a:rPr lang="ar-MA" sz="1600" dirty="0">
                          <a:effectLst/>
                        </a:rPr>
                        <a:t>6 إلى  13 فردا</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نكون بصدد جماعة محدودة العدد تتوفر على هدف محدد وتسمح للأعضاء بإقامة علاقات صريحة في ما بينهم وبالتالي بمعرفة بعضهم البعض وهي جماعات مخصصة جزئيا أو كليا  لاجتماعات النقاش.</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3"/>
                  </a:ext>
                </a:extLst>
              </a:tr>
              <a:tr h="887896">
                <a:tc>
                  <a:txBody>
                    <a:bodyPr/>
                    <a:lstStyle/>
                    <a:p>
                      <a:pPr algn="ctr" rtl="1">
                        <a:lnSpc>
                          <a:spcPct val="115000"/>
                        </a:lnSpc>
                        <a:spcAft>
                          <a:spcPts val="1000"/>
                        </a:spcAft>
                      </a:pPr>
                      <a:r>
                        <a:rPr lang="ar-MA" sz="1600" dirty="0">
                          <a:effectLst/>
                        </a:rPr>
                        <a:t>14 إلى 24 فردا</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يتعلق الأمر بجماعات ممتدة، مثل لجن العمل أو الجماعات التربوية التي تعتمد طرائق فعالة، وهي جماعات صعبة القيادة نظرا لميلها إلى الانقسام.</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4"/>
                  </a:ext>
                </a:extLst>
              </a:tr>
              <a:tr h="993913">
                <a:tc>
                  <a:txBody>
                    <a:bodyPr/>
                    <a:lstStyle/>
                    <a:p>
                      <a:pPr algn="ctr" rtl="1">
                        <a:lnSpc>
                          <a:spcPct val="115000"/>
                        </a:lnSpc>
                        <a:spcAft>
                          <a:spcPts val="1000"/>
                        </a:spcAft>
                      </a:pPr>
                      <a:r>
                        <a:rPr lang="ar-MA" sz="1600" dirty="0">
                          <a:effectLst/>
                        </a:rPr>
                        <a:t>من 25 إلى 50 فردا</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نجد أنفسنا أمام جماعة موسعة تهدف عموما إلى توصيل المعارف مثل الأقسام المدرسية، أو المفاوضات الاجتماعية ( الاتفاقيات الجماعية، التوافقات داخل المقاولة ...) أو تبادل المعلومات ، ويمكن  فيها تنظيم الانقسامات بشكل مؤسسي اعتمادا على التقنيات المعتمدة في التنشيط.</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5"/>
                  </a:ext>
                </a:extLst>
              </a:tr>
              <a:tr h="887896">
                <a:tc>
                  <a:txBody>
                    <a:bodyPr/>
                    <a:lstStyle/>
                    <a:p>
                      <a:pPr algn="ctr" rtl="1">
                        <a:lnSpc>
                          <a:spcPct val="115000"/>
                        </a:lnSpc>
                        <a:spcAft>
                          <a:spcPts val="1000"/>
                        </a:spcAft>
                      </a:pPr>
                      <a:r>
                        <a:rPr lang="ar-MA" sz="1600" dirty="0">
                          <a:effectLst/>
                        </a:rPr>
                        <a:t>أكثر من 50 فردا</a:t>
                      </a:r>
                      <a:endParaRPr lang="fr-FR"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just" rtl="1">
                        <a:lnSpc>
                          <a:spcPct val="115000"/>
                        </a:lnSpc>
                        <a:spcAft>
                          <a:spcPts val="1000"/>
                        </a:spcAft>
                      </a:pPr>
                      <a:r>
                        <a:rPr lang="ar-MA" sz="1600" dirty="0">
                          <a:solidFill>
                            <a:schemeClr val="tx1"/>
                          </a:solidFill>
                          <a:effectLst/>
                        </a:rPr>
                        <a:t>يتعلق الأمر بتجمع يستدعي ضرورة التوفر على بنية دائمة ( مكتب ، لجن ...) واستعمال إجراءات محددة بقانون داخلي.</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6"/>
                  </a:ext>
                </a:extLst>
              </a:tr>
            </a:tbl>
          </a:graphicData>
        </a:graphic>
      </p:graphicFrame>
      <p:sp>
        <p:nvSpPr>
          <p:cNvPr id="3" name="ZoneTexte 2"/>
          <p:cNvSpPr txBox="1"/>
          <p:nvPr/>
        </p:nvSpPr>
        <p:spPr>
          <a:xfrm>
            <a:off x="4412975" y="437322"/>
            <a:ext cx="2637182" cy="523220"/>
          </a:xfrm>
          <a:prstGeom prst="rect">
            <a:avLst/>
          </a:prstGeom>
          <a:noFill/>
        </p:spPr>
        <p:txBody>
          <a:bodyPr wrap="square" rtlCol="0">
            <a:spAutoFit/>
          </a:bodyPr>
          <a:lstStyle/>
          <a:p>
            <a:pPr algn="ctr" rtl="1"/>
            <a:r>
              <a:rPr lang="ar-MA" sz="2800" b="1" dirty="0"/>
              <a:t>حسب حجم الجماعة</a:t>
            </a:r>
            <a:endParaRPr lang="fr-FR" sz="2800" b="1" dirty="0"/>
          </a:p>
        </p:txBody>
      </p:sp>
    </p:spTree>
    <p:extLst>
      <p:ext uri="{BB962C8B-B14F-4D97-AF65-F5344CB8AC3E}">
        <p14:creationId xmlns:p14="http://schemas.microsoft.com/office/powerpoint/2010/main" xmlns="" val="3244527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17E2BF0-482B-4AEB-ACCA-3EF2D716C65A}"/>
              </a:ext>
            </a:extLst>
          </p:cNvPr>
          <p:cNvSpPr>
            <a:spLocks noGrp="1"/>
          </p:cNvSpPr>
          <p:nvPr>
            <p:ph type="title"/>
          </p:nvPr>
        </p:nvSpPr>
        <p:spPr/>
        <p:txBody>
          <a:bodyPr/>
          <a:lstStyle/>
          <a:p>
            <a:pPr algn="ctr"/>
            <a:r>
              <a:rPr lang="fr-FR" dirty="0"/>
              <a:t>La dynamique</a:t>
            </a:r>
          </a:p>
        </p:txBody>
      </p:sp>
      <p:sp>
        <p:nvSpPr>
          <p:cNvPr id="3" name="Espace réservé du contenu 2">
            <a:extLst>
              <a:ext uri="{FF2B5EF4-FFF2-40B4-BE49-F238E27FC236}">
                <a16:creationId xmlns:a16="http://schemas.microsoft.com/office/drawing/2014/main" xmlns="" id="{A5E8CEF2-AFA7-4FFC-830B-53C8C2E43EC8}"/>
              </a:ext>
            </a:extLst>
          </p:cNvPr>
          <p:cNvSpPr>
            <a:spLocks noGrp="1"/>
          </p:cNvSpPr>
          <p:nvPr>
            <p:ph idx="1"/>
          </p:nvPr>
        </p:nvSpPr>
        <p:spPr/>
        <p:txBody>
          <a:bodyPr>
            <a:normAutofit/>
          </a:bodyPr>
          <a:lstStyle/>
          <a:p>
            <a:pPr marL="0" indent="0" rtl="1">
              <a:buNone/>
            </a:pPr>
            <a:r>
              <a:rPr lang="fr-FR" dirty="0"/>
              <a:t>- Un ensemble </a:t>
            </a:r>
            <a:r>
              <a:rPr lang="fr-FR" dirty="0">
                <a:highlight>
                  <a:srgbClr val="00FF00"/>
                </a:highlight>
              </a:rPr>
              <a:t>d’influences positives ou négatives </a:t>
            </a:r>
            <a:r>
              <a:rPr lang="fr-FR" dirty="0"/>
              <a:t>qui régit le groupe et lui prépare les circonstances de la </a:t>
            </a:r>
            <a:r>
              <a:rPr lang="fr-FR" b="1" dirty="0"/>
              <a:t>naissance</a:t>
            </a:r>
            <a:r>
              <a:rPr lang="fr-FR" dirty="0"/>
              <a:t>, </a:t>
            </a:r>
            <a:r>
              <a:rPr lang="fr-FR" b="1" dirty="0"/>
              <a:t>de l’équilibre, du développement, d l’intégration, ou du retrait, de la dispersion et la mort  </a:t>
            </a:r>
            <a:r>
              <a:rPr lang="ar-SA" b="1" dirty="0"/>
              <a:t> </a:t>
            </a:r>
            <a:endParaRPr lang="fr-FR" b="1" dirty="0"/>
          </a:p>
          <a:p>
            <a:pPr rtl="1">
              <a:buFontTx/>
              <a:buChar char="-"/>
            </a:pPr>
            <a:r>
              <a:rPr lang="fr-FR" dirty="0"/>
              <a:t>- Un ensemble de </a:t>
            </a:r>
            <a:r>
              <a:rPr lang="fr-FR" dirty="0">
                <a:highlight>
                  <a:srgbClr val="00FF00"/>
                </a:highlight>
              </a:rPr>
              <a:t>phénomènes et de mécanismes et des processus </a:t>
            </a:r>
            <a:r>
              <a:rPr lang="fr-FR" dirty="0"/>
              <a:t>psychologiques et sociologiques (</a:t>
            </a:r>
            <a:r>
              <a:rPr lang="fr-FR" b="1" dirty="0" smtClean="0"/>
              <a:t>psychosociologiques</a:t>
            </a:r>
            <a:r>
              <a:rPr lang="fr-FR" dirty="0" smtClean="0"/>
              <a:t>) </a:t>
            </a:r>
            <a:r>
              <a:rPr lang="fr-FR" dirty="0"/>
              <a:t>qui apparait et se développe au sein des groupes</a:t>
            </a:r>
          </a:p>
          <a:p>
            <a:pPr marL="0" indent="0" rtl="1">
              <a:buNone/>
            </a:pPr>
            <a:r>
              <a:rPr lang="fr-FR" dirty="0"/>
              <a:t>- Cette dynamique passe par plusieurs phases</a:t>
            </a:r>
            <a:endParaRPr lang="ar-SA" dirty="0"/>
          </a:p>
        </p:txBody>
      </p:sp>
    </p:spTree>
    <p:extLst>
      <p:ext uri="{BB962C8B-B14F-4D97-AF65-F5344CB8AC3E}">
        <p14:creationId xmlns:p14="http://schemas.microsoft.com/office/powerpoint/2010/main" xmlns="" val="273709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3096" y="1499016"/>
            <a:ext cx="10770704" cy="4677947"/>
          </a:xfrm>
        </p:spPr>
        <p:txBody>
          <a:bodyPr>
            <a:normAutofit fontScale="25000" lnSpcReduction="20000"/>
          </a:bodyPr>
          <a:lstStyle/>
          <a:p>
            <a:pPr lvl="0" rtl="1">
              <a:lnSpc>
                <a:spcPct val="100000"/>
              </a:lnSpc>
              <a:buFontTx/>
              <a:buChar char="-"/>
            </a:pPr>
            <a:r>
              <a:rPr lang="fr-FR" sz="11200" dirty="0">
                <a:highlight>
                  <a:srgbClr val="00FF00"/>
                </a:highlight>
              </a:rPr>
              <a:t>Phase de la recherche  de l’intégration</a:t>
            </a:r>
            <a:r>
              <a:rPr lang="fr-FR" sz="11200" dirty="0"/>
              <a:t>: au moment de la formation du groupe, chacun essaie de s’intégrer au groupe</a:t>
            </a:r>
          </a:p>
          <a:p>
            <a:pPr lvl="0" rtl="1">
              <a:lnSpc>
                <a:spcPct val="100000"/>
              </a:lnSpc>
              <a:buFontTx/>
              <a:buChar char="-"/>
            </a:pPr>
            <a:endParaRPr lang="fr-FR" sz="11200" dirty="0"/>
          </a:p>
          <a:p>
            <a:pPr lvl="0" rtl="1">
              <a:lnSpc>
                <a:spcPct val="100000"/>
              </a:lnSpc>
              <a:buFontTx/>
              <a:buChar char="-"/>
            </a:pPr>
            <a:r>
              <a:rPr lang="fr-FR" sz="11200" dirty="0">
                <a:highlight>
                  <a:srgbClr val="00FF00"/>
                </a:highlight>
              </a:rPr>
              <a:t>Phase de l’autonomie individuelle</a:t>
            </a:r>
            <a:r>
              <a:rPr lang="fr-FR" sz="11200" dirty="0"/>
              <a:t>: chacun essaie de se démarquer des autres et imposer sa propre personnalité</a:t>
            </a:r>
          </a:p>
          <a:p>
            <a:pPr lvl="0" rtl="1">
              <a:lnSpc>
                <a:spcPct val="100000"/>
              </a:lnSpc>
              <a:buFontTx/>
              <a:buChar char="-"/>
            </a:pPr>
            <a:endParaRPr lang="fr-FR" sz="11200" dirty="0"/>
          </a:p>
          <a:p>
            <a:pPr lvl="0" rtl="1">
              <a:lnSpc>
                <a:spcPct val="100000"/>
              </a:lnSpc>
              <a:buFontTx/>
              <a:buChar char="-"/>
            </a:pPr>
            <a:r>
              <a:rPr lang="fr-FR" sz="11200" dirty="0">
                <a:highlight>
                  <a:srgbClr val="00FF00"/>
                </a:highlight>
              </a:rPr>
              <a:t>Phase de la différenciation collective</a:t>
            </a:r>
            <a:r>
              <a:rPr lang="fr-FR" sz="11200" dirty="0"/>
              <a:t>: les membres ont un penchant de se regrouper suivant les idéologies et les objectifs communs</a:t>
            </a:r>
          </a:p>
          <a:p>
            <a:pPr lvl="0" rtl="1">
              <a:lnSpc>
                <a:spcPct val="100000"/>
              </a:lnSpc>
              <a:buFontTx/>
              <a:buChar char="-"/>
            </a:pPr>
            <a:endParaRPr lang="fr-FR" sz="11200" dirty="0"/>
          </a:p>
          <a:p>
            <a:pPr lvl="0" rtl="1">
              <a:lnSpc>
                <a:spcPct val="100000"/>
              </a:lnSpc>
              <a:buFontTx/>
              <a:buChar char="-"/>
            </a:pPr>
            <a:r>
              <a:rPr lang="fr-FR" sz="11200" dirty="0">
                <a:highlight>
                  <a:srgbClr val="00FF00"/>
                </a:highlight>
              </a:rPr>
              <a:t>Phase de la constitution de mini-groupes</a:t>
            </a:r>
            <a:r>
              <a:rPr lang="fr-FR" sz="11200" dirty="0"/>
              <a:t>: chaque petit groupe essaie de prendre le leadership et d’imposer son point de vue, ce qui conduit à des conflits pour l’autorité;</a:t>
            </a:r>
          </a:p>
          <a:p>
            <a:pPr lvl="0" rtl="1">
              <a:lnSpc>
                <a:spcPct val="100000"/>
              </a:lnSpc>
              <a:buFontTx/>
              <a:buChar char="-"/>
            </a:pPr>
            <a:endParaRPr lang="fr-FR" sz="7600" dirty="0"/>
          </a:p>
          <a:p>
            <a:pPr lvl="0" rtl="1">
              <a:lnSpc>
                <a:spcPct val="100000"/>
              </a:lnSpc>
              <a:buFontTx/>
              <a:buChar char="-"/>
            </a:pPr>
            <a:endParaRPr lang="fr-FR" sz="7600" dirty="0"/>
          </a:p>
          <a:p>
            <a:pPr lvl="0" rtl="1">
              <a:lnSpc>
                <a:spcPct val="100000"/>
              </a:lnSpc>
              <a:buFontTx/>
              <a:buChar char="-"/>
            </a:pPr>
            <a:r>
              <a:rPr lang="fr-FR" sz="7600" dirty="0"/>
              <a:t>Deux possibilités:</a:t>
            </a:r>
          </a:p>
          <a:p>
            <a:pPr lvl="0" rtl="1">
              <a:lnSpc>
                <a:spcPct val="100000"/>
              </a:lnSpc>
              <a:buFontTx/>
              <a:buChar char="-"/>
            </a:pPr>
            <a:endParaRPr lang="fr-FR" dirty="0"/>
          </a:p>
          <a:p>
            <a:pPr marL="0" lvl="0" indent="0" algn="r" rtl="1">
              <a:lnSpc>
                <a:spcPct val="100000"/>
              </a:lnSpc>
              <a:buNone/>
            </a:pPr>
            <a:endParaRPr lang="fr-FR" dirty="0"/>
          </a:p>
          <a:p>
            <a:pPr marL="0" indent="0" algn="r" rtl="1">
              <a:lnSpc>
                <a:spcPct val="100000"/>
              </a:lnSpc>
              <a:buNone/>
            </a:pPr>
            <a:r>
              <a:rPr lang="ar-MA" dirty="0"/>
              <a:t>:</a:t>
            </a:r>
            <a:endParaRPr lang="fr-FR" dirty="0"/>
          </a:p>
        </p:txBody>
      </p:sp>
      <p:sp>
        <p:nvSpPr>
          <p:cNvPr id="4" name="Titre 1">
            <a:extLst>
              <a:ext uri="{FF2B5EF4-FFF2-40B4-BE49-F238E27FC236}">
                <a16:creationId xmlns:a16="http://schemas.microsoft.com/office/drawing/2014/main" xmlns="" id="{A17E2BF0-482B-4AEB-ACCA-3EF2D716C65A}"/>
              </a:ext>
            </a:extLst>
          </p:cNvPr>
          <p:cNvSpPr>
            <a:spLocks noGrp="1"/>
          </p:cNvSpPr>
          <p:nvPr>
            <p:ph type="title"/>
          </p:nvPr>
        </p:nvSpPr>
        <p:spPr>
          <a:xfrm>
            <a:off x="838200" y="365125"/>
            <a:ext cx="10515600" cy="1325563"/>
          </a:xfrm>
        </p:spPr>
        <p:txBody>
          <a:bodyPr/>
          <a:lstStyle/>
          <a:p>
            <a:pPr algn="ctr"/>
            <a:r>
              <a:rPr lang="fr-FR" dirty="0"/>
              <a:t>La </a:t>
            </a:r>
            <a:r>
              <a:rPr lang="fr-FR" dirty="0" smtClean="0"/>
              <a:t>dynamique: phases </a:t>
            </a:r>
            <a:endParaRPr lang="fr-FR" dirty="0"/>
          </a:p>
        </p:txBody>
      </p:sp>
    </p:spTree>
    <p:extLst>
      <p:ext uri="{BB962C8B-B14F-4D97-AF65-F5344CB8AC3E}">
        <p14:creationId xmlns:p14="http://schemas.microsoft.com/office/powerpoint/2010/main" xmlns="" val="2905559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3096" y="1825625"/>
            <a:ext cx="10770704" cy="4351338"/>
          </a:xfrm>
        </p:spPr>
        <p:txBody>
          <a:bodyPr>
            <a:normAutofit/>
          </a:bodyPr>
          <a:lstStyle/>
          <a:p>
            <a:pPr lvl="1" rtl="1">
              <a:lnSpc>
                <a:spcPct val="150000"/>
              </a:lnSpc>
              <a:buFontTx/>
              <a:buChar char="-"/>
            </a:pPr>
            <a:r>
              <a:rPr lang="fr-FR" dirty="0"/>
              <a:t>1- Le groupe réussit à redresser la situation                     retrouver l’équilibre              </a:t>
            </a:r>
            <a:r>
              <a:rPr lang="fr-FR" dirty="0" smtClean="0"/>
              <a:t>tous </a:t>
            </a:r>
            <a:r>
              <a:rPr lang="fr-FR" dirty="0"/>
              <a:t>acceptent les différence et la diversité                       la coopération entre les membres pour atteindre les objectifs communs</a:t>
            </a:r>
          </a:p>
          <a:p>
            <a:pPr lvl="1" rtl="1">
              <a:lnSpc>
                <a:spcPct val="150000"/>
              </a:lnSpc>
              <a:buFontTx/>
              <a:buChar char="-"/>
            </a:pPr>
            <a:endParaRPr lang="fr-FR" dirty="0"/>
          </a:p>
          <a:p>
            <a:pPr lvl="1" rtl="1">
              <a:lnSpc>
                <a:spcPct val="150000"/>
              </a:lnSpc>
              <a:buFontTx/>
              <a:buChar char="-"/>
            </a:pPr>
            <a:r>
              <a:rPr lang="fr-FR" dirty="0"/>
              <a:t>2- Le groupe échoue et ne retrouve pas l’équilibre             un mini-groupe prend le pouvoir et signe la mort du groupe de départ</a:t>
            </a:r>
          </a:p>
          <a:p>
            <a:pPr marL="0" lvl="0" indent="0" algn="r" rtl="1">
              <a:lnSpc>
                <a:spcPct val="150000"/>
              </a:lnSpc>
              <a:buNone/>
            </a:pPr>
            <a:endParaRPr lang="fr-FR" dirty="0"/>
          </a:p>
        </p:txBody>
      </p:sp>
      <p:sp>
        <p:nvSpPr>
          <p:cNvPr id="4" name="Titre 1">
            <a:extLst>
              <a:ext uri="{FF2B5EF4-FFF2-40B4-BE49-F238E27FC236}">
                <a16:creationId xmlns:a16="http://schemas.microsoft.com/office/drawing/2014/main" xmlns="" id="{A17E2BF0-482B-4AEB-ACCA-3EF2D716C65A}"/>
              </a:ext>
            </a:extLst>
          </p:cNvPr>
          <p:cNvSpPr>
            <a:spLocks noGrp="1"/>
          </p:cNvSpPr>
          <p:nvPr>
            <p:ph type="title"/>
          </p:nvPr>
        </p:nvSpPr>
        <p:spPr>
          <a:xfrm>
            <a:off x="838200" y="365125"/>
            <a:ext cx="10515600" cy="1325563"/>
          </a:xfrm>
        </p:spPr>
        <p:txBody>
          <a:bodyPr/>
          <a:lstStyle/>
          <a:p>
            <a:pPr algn="ctr"/>
            <a:r>
              <a:rPr lang="fr-FR" dirty="0"/>
              <a:t>La dynamique</a:t>
            </a:r>
          </a:p>
        </p:txBody>
      </p:sp>
      <p:sp>
        <p:nvSpPr>
          <p:cNvPr id="11" name="Flèche : droite 10">
            <a:extLst>
              <a:ext uri="{FF2B5EF4-FFF2-40B4-BE49-F238E27FC236}">
                <a16:creationId xmlns:a16="http://schemas.microsoft.com/office/drawing/2014/main" xmlns="" id="{76C5B464-6496-4D35-98E7-3E35DDCD7C54}"/>
              </a:ext>
            </a:extLst>
          </p:cNvPr>
          <p:cNvSpPr/>
          <p:nvPr/>
        </p:nvSpPr>
        <p:spPr>
          <a:xfrm>
            <a:off x="6400484" y="1906726"/>
            <a:ext cx="80584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xmlns="" id="{37257556-B449-43A9-8B36-C204B714145A}"/>
              </a:ext>
            </a:extLst>
          </p:cNvPr>
          <p:cNvPicPr>
            <a:picLocks noChangeAspect="1"/>
          </p:cNvPicPr>
          <p:nvPr/>
        </p:nvPicPr>
        <p:blipFill>
          <a:blip r:embed="rId2"/>
          <a:stretch>
            <a:fillRect/>
          </a:stretch>
        </p:blipFill>
        <p:spPr>
          <a:xfrm>
            <a:off x="10324882" y="1971978"/>
            <a:ext cx="805849" cy="524301"/>
          </a:xfrm>
          <a:prstGeom prst="rect">
            <a:avLst/>
          </a:prstGeom>
        </p:spPr>
      </p:pic>
      <p:pic>
        <p:nvPicPr>
          <p:cNvPr id="13" name="Image 12">
            <a:extLst>
              <a:ext uri="{FF2B5EF4-FFF2-40B4-BE49-F238E27FC236}">
                <a16:creationId xmlns:a16="http://schemas.microsoft.com/office/drawing/2014/main" xmlns="" id="{90E6E973-51C0-4A7C-8B42-AF26CB4D6968}"/>
              </a:ext>
            </a:extLst>
          </p:cNvPr>
          <p:cNvPicPr>
            <a:picLocks noChangeAspect="1"/>
          </p:cNvPicPr>
          <p:nvPr/>
        </p:nvPicPr>
        <p:blipFill>
          <a:blip r:embed="rId2"/>
          <a:stretch>
            <a:fillRect/>
          </a:stretch>
        </p:blipFill>
        <p:spPr>
          <a:xfrm>
            <a:off x="6485744" y="2496279"/>
            <a:ext cx="993734" cy="524301"/>
          </a:xfrm>
          <a:prstGeom prst="rect">
            <a:avLst/>
          </a:prstGeom>
        </p:spPr>
      </p:pic>
      <p:pic>
        <p:nvPicPr>
          <p:cNvPr id="14" name="Image 13">
            <a:extLst>
              <a:ext uri="{FF2B5EF4-FFF2-40B4-BE49-F238E27FC236}">
                <a16:creationId xmlns:a16="http://schemas.microsoft.com/office/drawing/2014/main" xmlns="" id="{178BCAC8-5D79-4238-BD37-26537FA0539C}"/>
              </a:ext>
            </a:extLst>
          </p:cNvPr>
          <p:cNvPicPr>
            <a:picLocks noChangeAspect="1"/>
          </p:cNvPicPr>
          <p:nvPr/>
        </p:nvPicPr>
        <p:blipFill>
          <a:blip r:embed="rId3"/>
          <a:stretch>
            <a:fillRect/>
          </a:stretch>
        </p:blipFill>
        <p:spPr>
          <a:xfrm>
            <a:off x="6824445" y="4245649"/>
            <a:ext cx="731520" cy="530398"/>
          </a:xfrm>
          <a:prstGeom prst="rect">
            <a:avLst/>
          </a:prstGeom>
        </p:spPr>
      </p:pic>
    </p:spTree>
    <p:extLst>
      <p:ext uri="{BB962C8B-B14F-4D97-AF65-F5344CB8AC3E}">
        <p14:creationId xmlns:p14="http://schemas.microsoft.com/office/powerpoint/2010/main" xmlns="" val="1939809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3716055959"/>
              </p:ext>
            </p:extLst>
          </p:nvPr>
        </p:nvGraphicFramePr>
        <p:xfrm>
          <a:off x="26504" y="755380"/>
          <a:ext cx="12132365" cy="6100776"/>
        </p:xfrm>
        <a:graphic>
          <a:graphicData uri="http://schemas.openxmlformats.org/drawingml/2006/table">
            <a:tbl>
              <a:tblPr rtl="1" firstRow="1" firstCol="1" lastRow="1" lastCol="1" bandRow="1" bandCol="1">
                <a:tableStyleId>{F5AB1C69-6EDB-4FF4-983F-18BD219EF322}</a:tableStyleId>
              </a:tblPr>
              <a:tblGrid>
                <a:gridCol w="2183243">
                  <a:extLst>
                    <a:ext uri="{9D8B030D-6E8A-4147-A177-3AD203B41FA5}">
                      <a16:colId xmlns:a16="http://schemas.microsoft.com/office/drawing/2014/main" xmlns="" val="20000"/>
                    </a:ext>
                  </a:extLst>
                </a:gridCol>
                <a:gridCol w="4974561">
                  <a:extLst>
                    <a:ext uri="{9D8B030D-6E8A-4147-A177-3AD203B41FA5}">
                      <a16:colId xmlns:a16="http://schemas.microsoft.com/office/drawing/2014/main" xmlns="" val="20001"/>
                    </a:ext>
                  </a:extLst>
                </a:gridCol>
                <a:gridCol w="4974561">
                  <a:extLst>
                    <a:ext uri="{9D8B030D-6E8A-4147-A177-3AD203B41FA5}">
                      <a16:colId xmlns:a16="http://schemas.microsoft.com/office/drawing/2014/main" xmlns="" val="20002"/>
                    </a:ext>
                  </a:extLst>
                </a:gridCol>
              </a:tblGrid>
              <a:tr h="358337">
                <a:tc>
                  <a:txBody>
                    <a:bodyPr/>
                    <a:lstStyle/>
                    <a:p>
                      <a:pPr algn="ctr" rtl="1">
                        <a:lnSpc>
                          <a:spcPct val="115000"/>
                        </a:lnSpc>
                        <a:spcAft>
                          <a:spcPts val="1000"/>
                        </a:spcAft>
                      </a:pPr>
                      <a:r>
                        <a:rPr lang="ar-MA" sz="2000" dirty="0">
                          <a:solidFill>
                            <a:schemeClr val="tx1"/>
                          </a:solidFill>
                          <a:effectLst/>
                        </a:rPr>
                        <a:t>إذا كان</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a:solidFill>
                            <a:schemeClr val="tx1"/>
                          </a:solidFill>
                          <a:effectLst/>
                        </a:rPr>
                        <a:t>...................................</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a:solidFill>
                            <a:schemeClr val="tx1"/>
                          </a:solidFill>
                          <a:effectLst/>
                        </a:rPr>
                        <a:t>فإن ....................</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58337">
                <a:tc rowSpan="2">
                  <a:txBody>
                    <a:bodyPr/>
                    <a:lstStyle/>
                    <a:p>
                      <a:pPr algn="ctr" rtl="1">
                        <a:lnSpc>
                          <a:spcPct val="115000"/>
                        </a:lnSpc>
                        <a:spcAft>
                          <a:spcPts val="1000"/>
                        </a:spcAft>
                      </a:pPr>
                      <a:r>
                        <a:rPr lang="ar-MA" sz="2000">
                          <a:solidFill>
                            <a:schemeClr val="tx1"/>
                          </a:solidFill>
                          <a:effectLst/>
                        </a:rPr>
                        <a:t>الهدف</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واضحا و مفهوما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المجموعة تكون قارة وناجعة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1"/>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غامضا وغير مفهوم</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المجموعة تكون غير قارة وعدوانية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2"/>
                  </a:ext>
                </a:extLst>
              </a:tr>
              <a:tr h="358337">
                <a:tc rowSpan="2">
                  <a:txBody>
                    <a:bodyPr/>
                    <a:lstStyle/>
                    <a:p>
                      <a:pPr algn="ctr" rtl="1">
                        <a:lnSpc>
                          <a:spcPct val="115000"/>
                        </a:lnSpc>
                        <a:spcAft>
                          <a:spcPts val="1000"/>
                        </a:spcAft>
                      </a:pPr>
                      <a:r>
                        <a:rPr lang="ar-MA" sz="2000">
                          <a:solidFill>
                            <a:schemeClr val="tx1"/>
                          </a:solidFill>
                          <a:effectLst/>
                        </a:rPr>
                        <a:t>الترابط</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خارجيا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ردود الأفعال تكون عنيفة ويصعب التحكم فيها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3"/>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داخليا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المشكلات والنزاعات تحل بالحوار والمناقشة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4"/>
                  </a:ext>
                </a:extLst>
              </a:tr>
              <a:tr h="358337">
                <a:tc rowSpan="3">
                  <a:txBody>
                    <a:bodyPr/>
                    <a:lstStyle/>
                    <a:p>
                      <a:pPr algn="ctr" rtl="1">
                        <a:lnSpc>
                          <a:spcPct val="115000"/>
                        </a:lnSpc>
                        <a:spcAft>
                          <a:spcPts val="1000"/>
                        </a:spcAft>
                      </a:pPr>
                      <a:r>
                        <a:rPr lang="ar-MA" sz="2000">
                          <a:solidFill>
                            <a:schemeClr val="tx1"/>
                          </a:solidFill>
                          <a:effectLst/>
                        </a:rPr>
                        <a:t> </a:t>
                      </a:r>
                      <a:endParaRPr lang="fr-FR" sz="1600">
                        <a:solidFill>
                          <a:schemeClr val="tx1"/>
                        </a:solidFill>
                        <a:effectLst/>
                      </a:endParaRPr>
                    </a:p>
                    <a:p>
                      <a:pPr algn="ctr" rtl="1">
                        <a:lnSpc>
                          <a:spcPct val="115000"/>
                        </a:lnSpc>
                        <a:spcAft>
                          <a:spcPts val="1000"/>
                        </a:spcAft>
                      </a:pPr>
                      <a:r>
                        <a:rPr lang="ar-MA" sz="2000">
                          <a:solidFill>
                            <a:schemeClr val="tx1"/>
                          </a:solidFill>
                          <a:effectLst/>
                        </a:rPr>
                        <a:t>الحجم</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من 3 إلى 6</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الجماعة تنجح كجماعة عمل</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5"/>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من 7 إلى 18</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a:solidFill>
                            <a:schemeClr val="tx1"/>
                          </a:solidFill>
                          <a:effectLst/>
                        </a:rPr>
                        <a:t>الجماعة تنجح كجماعة للتفكير والتكوين </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6"/>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أكثر من 18</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الجماعة لا يمكن ان تشتغل إلا عبر تشكيل جماعات فرعية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7"/>
                  </a:ext>
                </a:extLst>
              </a:tr>
              <a:tr h="358337">
                <a:tc rowSpan="3">
                  <a:txBody>
                    <a:bodyPr/>
                    <a:lstStyle/>
                    <a:p>
                      <a:pPr algn="ctr" rtl="1">
                        <a:lnSpc>
                          <a:spcPct val="115000"/>
                        </a:lnSpc>
                        <a:spcAft>
                          <a:spcPts val="1000"/>
                        </a:spcAft>
                      </a:pPr>
                      <a:r>
                        <a:rPr lang="ar-MA" sz="2000">
                          <a:solidFill>
                            <a:schemeClr val="tx1"/>
                          </a:solidFill>
                          <a:effectLst/>
                        </a:rPr>
                        <a:t> </a:t>
                      </a:r>
                      <a:endParaRPr lang="fr-FR" sz="1600">
                        <a:solidFill>
                          <a:schemeClr val="tx1"/>
                        </a:solidFill>
                        <a:effectLst/>
                      </a:endParaRPr>
                    </a:p>
                    <a:p>
                      <a:pPr algn="ctr" rtl="1">
                        <a:lnSpc>
                          <a:spcPct val="115000"/>
                        </a:lnSpc>
                        <a:spcAft>
                          <a:spcPts val="1000"/>
                        </a:spcAft>
                      </a:pPr>
                      <a:r>
                        <a:rPr lang="ar-MA" sz="2000">
                          <a:solidFill>
                            <a:schemeClr val="tx1"/>
                          </a:solidFill>
                          <a:effectLst/>
                        </a:rPr>
                        <a:t>المدة</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محددة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حياة الجماعة تتحدد تبعا للمدة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8"/>
                  </a:ext>
                </a:extLst>
              </a:tr>
              <a:tr h="741355">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غير محددة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تعبر الجماعة عن ميل نحو الرغبة في الاستمرار، بعد أن يلتحم أعضاؤها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9"/>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دائمة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نكون أمام جماعة لا يمكن معها تجاهل دور تاريخها وماصيها</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0"/>
                  </a:ext>
                </a:extLst>
              </a:tr>
              <a:tr h="358337">
                <a:tc rowSpan="2">
                  <a:txBody>
                    <a:bodyPr/>
                    <a:lstStyle/>
                    <a:p>
                      <a:pPr algn="ctr" rtl="1">
                        <a:lnSpc>
                          <a:spcPct val="115000"/>
                        </a:lnSpc>
                        <a:spcAft>
                          <a:spcPts val="1000"/>
                        </a:spcAft>
                      </a:pPr>
                      <a:r>
                        <a:rPr lang="ar-MA" sz="2000">
                          <a:solidFill>
                            <a:schemeClr val="tx1"/>
                          </a:solidFill>
                          <a:effectLst/>
                        </a:rPr>
                        <a:t>الاستقلالية بين الأعضاء</a:t>
                      </a:r>
                      <a:endParaRPr lang="fr-FR" sz="1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كبيرة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المنشط يتحمل المسؤولية كلها في تنظيم حياة الجماعة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1"/>
                  </a:ext>
                </a:extLst>
              </a:tr>
              <a:tr h="358337">
                <a:tc vMerge="1">
                  <a:txBody>
                    <a:bodyPr/>
                    <a:lstStyle/>
                    <a:p>
                      <a:endParaRPr lang="fr-FR"/>
                    </a:p>
                  </a:txBody>
                  <a:tcPr/>
                </a:tc>
                <a:tc>
                  <a:txBody>
                    <a:bodyPr/>
                    <a:lstStyle/>
                    <a:p>
                      <a:pPr algn="just" rtl="1">
                        <a:lnSpc>
                          <a:spcPct val="115000"/>
                        </a:lnSpc>
                        <a:spcAft>
                          <a:spcPts val="1000"/>
                        </a:spcAft>
                      </a:pPr>
                      <a:r>
                        <a:rPr lang="ar-MA" sz="2000" dirty="0">
                          <a:solidFill>
                            <a:schemeClr val="tx1"/>
                          </a:solidFill>
                          <a:effectLst/>
                        </a:rPr>
                        <a:t>محدودة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المنشط لا يوجد الا من أجل من يطلب خدماته</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2"/>
                  </a:ext>
                </a:extLst>
              </a:tr>
              <a:tr h="358337">
                <a:tc rowSpan="2">
                  <a:txBody>
                    <a:bodyPr/>
                    <a:lstStyle/>
                    <a:p>
                      <a:pPr algn="ctr" rtl="1">
                        <a:lnSpc>
                          <a:spcPct val="115000"/>
                        </a:lnSpc>
                        <a:spcAft>
                          <a:spcPts val="1000"/>
                        </a:spcAft>
                      </a:pPr>
                      <a:r>
                        <a:rPr lang="ar-MA" sz="2000" dirty="0">
                          <a:solidFill>
                            <a:schemeClr val="tx1"/>
                          </a:solidFill>
                          <a:effectLst/>
                        </a:rPr>
                        <a:t>الشفافية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rtl="1">
                        <a:lnSpc>
                          <a:spcPct val="115000"/>
                        </a:lnSpc>
                        <a:spcAft>
                          <a:spcPts val="1000"/>
                        </a:spcAft>
                      </a:pPr>
                      <a:r>
                        <a:rPr lang="ar-MA" sz="2000" dirty="0">
                          <a:solidFill>
                            <a:schemeClr val="tx1"/>
                          </a:solidFill>
                          <a:effectLst/>
                        </a:rPr>
                        <a:t>عادية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النزاعات تحل بسهولة</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3"/>
                  </a:ext>
                </a:extLst>
              </a:tr>
              <a:tr h="358337">
                <a:tc vMerge="1">
                  <a:txBody>
                    <a:bodyPr/>
                    <a:lstStyle/>
                    <a:p>
                      <a:endParaRPr lang="fr-FR"/>
                    </a:p>
                  </a:txBody>
                  <a:tcPr/>
                </a:tc>
                <a:tc>
                  <a:txBody>
                    <a:bodyPr/>
                    <a:lstStyle/>
                    <a:p>
                      <a:pPr algn="just" rtl="1">
                        <a:lnSpc>
                          <a:spcPct val="115000"/>
                        </a:lnSpc>
                        <a:spcAft>
                          <a:spcPts val="1000"/>
                        </a:spcAft>
                      </a:pPr>
                      <a:r>
                        <a:rPr lang="ar-MA" sz="2000" b="0" dirty="0">
                          <a:solidFill>
                            <a:schemeClr val="tx1"/>
                          </a:solidFill>
                          <a:effectLst/>
                        </a:rPr>
                        <a:t>شبه منعدمة</a:t>
                      </a:r>
                      <a:endParaRPr lang="fr-FR" sz="16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rtl="1">
                        <a:lnSpc>
                          <a:spcPct val="115000"/>
                        </a:lnSpc>
                        <a:spcAft>
                          <a:spcPts val="1000"/>
                        </a:spcAft>
                      </a:pPr>
                      <a:r>
                        <a:rPr lang="ar-MA" sz="2000" dirty="0">
                          <a:solidFill>
                            <a:schemeClr val="tx1"/>
                          </a:solidFill>
                          <a:effectLst/>
                        </a:rPr>
                        <a:t>النزاعات يصعب حلها والمنشط ضعيف  </a:t>
                      </a:r>
                      <a:endParaRPr lang="fr-FR"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4"/>
                  </a:ext>
                </a:extLst>
              </a:tr>
            </a:tbl>
          </a:graphicData>
        </a:graphic>
      </p:graphicFrame>
      <p:sp>
        <p:nvSpPr>
          <p:cNvPr id="3" name="ZoneTexte 2"/>
          <p:cNvSpPr txBox="1"/>
          <p:nvPr/>
        </p:nvSpPr>
        <p:spPr>
          <a:xfrm>
            <a:off x="4811033" y="172281"/>
            <a:ext cx="2569934" cy="523220"/>
          </a:xfrm>
          <a:prstGeom prst="rect">
            <a:avLst/>
          </a:prstGeom>
          <a:noFill/>
        </p:spPr>
        <p:txBody>
          <a:bodyPr wrap="none" rtlCol="0">
            <a:spAutoFit/>
          </a:bodyPr>
          <a:lstStyle/>
          <a:p>
            <a:pPr algn="ctr"/>
            <a:r>
              <a:rPr lang="ar-MA" sz="2800" b="1" dirty="0"/>
              <a:t>حياة وتطور الجماعة</a:t>
            </a:r>
            <a:endParaRPr lang="fr-FR" sz="2800" b="1" dirty="0"/>
          </a:p>
        </p:txBody>
      </p:sp>
    </p:spTree>
    <p:extLst>
      <p:ext uri="{BB962C8B-B14F-4D97-AF65-F5344CB8AC3E}">
        <p14:creationId xmlns:p14="http://schemas.microsoft.com/office/powerpoint/2010/main" xmlns="" val="3234896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518347"/>
            <a:ext cx="10515600" cy="3658615"/>
          </a:xfrm>
        </p:spPr>
        <p:txBody>
          <a:bodyPr>
            <a:normAutofit lnSpcReduction="10000"/>
          </a:bodyPr>
          <a:lstStyle/>
          <a:p>
            <a:pPr rtl="1">
              <a:buFontTx/>
              <a:buChar char="-"/>
            </a:pPr>
            <a:r>
              <a:rPr lang="fr-FR" altLang="fr-FR" dirty="0"/>
              <a:t>- Le premier groupe auquel appartient l’enfant après les groupes primaires</a:t>
            </a:r>
          </a:p>
          <a:p>
            <a:pPr rtl="1">
              <a:buFontTx/>
              <a:buChar char="-"/>
            </a:pPr>
            <a:r>
              <a:rPr lang="fr-FR" altLang="fr-FR" dirty="0"/>
              <a:t>- Il a une organisation sociale et psychologique</a:t>
            </a:r>
          </a:p>
          <a:p>
            <a:pPr rtl="1">
              <a:buFontTx/>
              <a:buChar char="-"/>
            </a:pPr>
            <a:r>
              <a:rPr lang="fr-FR" altLang="fr-FR" dirty="0"/>
              <a:t>- Il permet de distribuer les rôles et les missions selon les objectifs</a:t>
            </a:r>
          </a:p>
          <a:p>
            <a:pPr rtl="1">
              <a:buFontTx/>
              <a:buChar char="-"/>
            </a:pPr>
            <a:r>
              <a:rPr lang="fr-FR" altLang="fr-FR" dirty="0"/>
              <a:t>- Il se caractérise par ses propres structures</a:t>
            </a:r>
          </a:p>
          <a:p>
            <a:pPr rtl="1">
              <a:buFontTx/>
              <a:buChar char="-"/>
            </a:pPr>
            <a:r>
              <a:rPr lang="fr-FR" altLang="fr-FR" dirty="0"/>
              <a:t>- Ses membres sont différents des membres des autres groupes</a:t>
            </a:r>
          </a:p>
          <a:p>
            <a:pPr marL="0" indent="0" algn="r" rtl="1">
              <a:buNone/>
            </a:pPr>
            <a:endParaRPr lang="fr-FR" altLang="fr-FR" dirty="0"/>
          </a:p>
          <a:p>
            <a:pPr marL="0" indent="0" algn="r" rtl="1">
              <a:buNone/>
            </a:pPr>
            <a:r>
              <a:rPr lang="ar-MA" altLang="fr-FR" dirty="0"/>
              <a:t> </a:t>
            </a:r>
            <a:endParaRPr lang="fr-FR" dirty="0"/>
          </a:p>
        </p:txBody>
      </p:sp>
      <p:sp>
        <p:nvSpPr>
          <p:cNvPr id="4" name="Text Box 4"/>
          <p:cNvSpPr txBox="1">
            <a:spLocks noChangeArrowheads="1"/>
          </p:cNvSpPr>
          <p:nvPr/>
        </p:nvSpPr>
        <p:spPr bwMode="auto">
          <a:xfrm>
            <a:off x="2963862" y="581025"/>
            <a:ext cx="6264275" cy="13234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eaLnBrk="1" hangingPunct="1">
              <a:spcBef>
                <a:spcPct val="50000"/>
              </a:spcBef>
            </a:pPr>
            <a:r>
              <a:rPr lang="fr-FR" altLang="fr-FR" sz="3200" dirty="0" smtClean="0"/>
              <a:t>La dynamique en éducation:</a:t>
            </a:r>
          </a:p>
          <a:p>
            <a:pPr algn="ctr" rtl="1" eaLnBrk="1" hangingPunct="1">
              <a:spcBef>
                <a:spcPct val="50000"/>
              </a:spcBef>
            </a:pPr>
            <a:r>
              <a:rPr lang="fr-FR" altLang="fr-FR" sz="3200" dirty="0" smtClean="0"/>
              <a:t>Le </a:t>
            </a:r>
            <a:r>
              <a:rPr lang="fr-FR" altLang="fr-FR" sz="3200" dirty="0"/>
              <a:t>groupe classe</a:t>
            </a:r>
          </a:p>
        </p:txBody>
      </p:sp>
    </p:spTree>
    <p:extLst>
      <p:ext uri="{BB962C8B-B14F-4D97-AF65-F5344CB8AC3E}">
        <p14:creationId xmlns:p14="http://schemas.microsoft.com/office/powerpoint/2010/main" xmlns="" val="232651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rtl="1">
              <a:lnSpc>
                <a:spcPct val="80000"/>
              </a:lnSpc>
              <a:buFontTx/>
              <a:buChar char="-"/>
            </a:pPr>
            <a:r>
              <a:rPr lang="fr-FR" altLang="fr-FR" dirty="0"/>
              <a:t>- l’objectif essentiel pour le groupe classe est l’apprentissage (savoirs, savoir-faire, savoir-être, etc.)</a:t>
            </a:r>
          </a:p>
          <a:p>
            <a:pPr rtl="1">
              <a:lnSpc>
                <a:spcPct val="80000"/>
              </a:lnSpc>
              <a:buFontTx/>
              <a:buChar char="-"/>
            </a:pPr>
            <a:r>
              <a:rPr lang="fr-FR" altLang="fr-FR" dirty="0"/>
              <a:t>- La participation de tous est obligatoire</a:t>
            </a:r>
          </a:p>
          <a:p>
            <a:pPr rtl="1">
              <a:lnSpc>
                <a:spcPct val="80000"/>
              </a:lnSpc>
              <a:buFontTx/>
              <a:buChar char="-"/>
            </a:pPr>
            <a:r>
              <a:rPr lang="fr-FR" altLang="fr-FR" dirty="0"/>
              <a:t>- La présence d’un adulte: l’enseignant </a:t>
            </a:r>
          </a:p>
          <a:p>
            <a:pPr rtl="1">
              <a:lnSpc>
                <a:spcPct val="80000"/>
              </a:lnSpc>
              <a:buFontTx/>
              <a:buChar char="-"/>
            </a:pPr>
            <a:r>
              <a:rPr lang="fr-FR" altLang="fr-FR" dirty="0"/>
              <a:t>- Il entretient des relations internes et externes</a:t>
            </a:r>
          </a:p>
          <a:p>
            <a:pPr rtl="1">
              <a:lnSpc>
                <a:spcPct val="80000"/>
              </a:lnSpc>
              <a:buFontTx/>
              <a:buChar char="-"/>
            </a:pPr>
            <a:r>
              <a:rPr lang="fr-FR" altLang="fr-FR" dirty="0"/>
              <a:t>- La présence est obligatoire</a:t>
            </a:r>
          </a:p>
          <a:p>
            <a:pPr rtl="1">
              <a:lnSpc>
                <a:spcPct val="80000"/>
              </a:lnSpc>
              <a:buFontTx/>
              <a:buChar char="-"/>
            </a:pPr>
            <a:r>
              <a:rPr lang="fr-FR" altLang="fr-FR" dirty="0"/>
              <a:t>- L’acceptation des opinions des autres</a:t>
            </a:r>
          </a:p>
          <a:p>
            <a:pPr rtl="1">
              <a:lnSpc>
                <a:spcPct val="80000"/>
              </a:lnSpc>
              <a:buFontTx/>
              <a:buChar char="-"/>
            </a:pPr>
            <a:r>
              <a:rPr lang="fr-FR" altLang="fr-FR" dirty="0"/>
              <a:t>- Les relations doivent être cordiales et coopératives</a:t>
            </a:r>
          </a:p>
          <a:p>
            <a:pPr marL="0" indent="0" algn="r" rtl="1">
              <a:buNone/>
            </a:pPr>
            <a:endParaRPr lang="fr-FR" dirty="0"/>
          </a:p>
        </p:txBody>
      </p:sp>
      <p:sp>
        <p:nvSpPr>
          <p:cNvPr id="4" name="Text Box 4"/>
          <p:cNvSpPr txBox="1">
            <a:spLocks noChangeArrowheads="1"/>
          </p:cNvSpPr>
          <p:nvPr/>
        </p:nvSpPr>
        <p:spPr bwMode="auto">
          <a:xfrm>
            <a:off x="1888762" y="581025"/>
            <a:ext cx="7339376"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rtl="1" eaLnBrk="1" hangingPunct="1">
              <a:spcBef>
                <a:spcPct val="50000"/>
              </a:spcBef>
            </a:pPr>
            <a:r>
              <a:rPr lang="fr-FR" altLang="fr-FR" sz="3600" dirty="0"/>
              <a:t>Caractéristiques du groupe classe</a:t>
            </a:r>
          </a:p>
        </p:txBody>
      </p:sp>
    </p:spTree>
    <p:extLst>
      <p:ext uri="{BB962C8B-B14F-4D97-AF65-F5344CB8AC3E}">
        <p14:creationId xmlns:p14="http://schemas.microsoft.com/office/powerpoint/2010/main" xmlns="" val="105461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63862" y="581025"/>
            <a:ext cx="626427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eaLnBrk="1" hangingPunct="1">
              <a:spcBef>
                <a:spcPct val="50000"/>
              </a:spcBef>
            </a:pPr>
            <a:r>
              <a:rPr lang="fr-FR" altLang="fr-FR" sz="3200" dirty="0"/>
              <a:t>La dynamique du groupe classe</a:t>
            </a:r>
          </a:p>
        </p:txBody>
      </p:sp>
      <p:sp>
        <p:nvSpPr>
          <p:cNvPr id="5" name="Rectangle 3"/>
          <p:cNvSpPr txBox="1">
            <a:spLocks noChangeArrowheads="1"/>
          </p:cNvSpPr>
          <p:nvPr/>
        </p:nvSpPr>
        <p:spPr>
          <a:xfrm>
            <a:off x="644578" y="1349115"/>
            <a:ext cx="10805300" cy="5712016"/>
          </a:xfrm>
          <a:prstGeom prst="rect">
            <a:avLst/>
          </a:prstGeom>
          <a:extLst>
            <a:ext uri="{909E8E84-426E-40DD-AFC4-6F175D3DCCD1}">
              <a14:hiddenFill xmlns:a14="http://schemas.microsoft.com/office/drawing/2010/main" xmlns="">
                <a:solidFill>
                  <a:srgbClr val="99FF66"/>
                </a:solidFill>
              </a14:hiddenFill>
            </a:ext>
            <a:ext uri="{91240B29-F687-4F45-9708-019B960494DF}">
              <a14:hiddenLine xmlns:a14="http://schemas.microsoft.com/office/drawing/2010/main" xmlns="" w="9525">
                <a:solidFill>
                  <a:schemeClr val="hlink"/>
                </a:solidFill>
                <a:miter lim="800000"/>
                <a:headEnd/>
                <a:tailEnd/>
              </a14:hiddenLine>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r>
              <a:rPr lang="fr-FR" altLang="fr-FR" b="1" dirty="0">
                <a:cs typeface="Arial" panose="020B0604020202020204" pitchFamily="34" charset="0"/>
              </a:rPr>
              <a:t>Dynamique du groupe dirigé</a:t>
            </a:r>
          </a:p>
          <a:p>
            <a:pPr marL="0" indent="0" rtl="1">
              <a:buNone/>
            </a:pPr>
            <a:r>
              <a:rPr lang="fr-FR" altLang="fr-FR" sz="2400" b="1" dirty="0">
                <a:cs typeface="Arial" panose="020B0604020202020204" pitchFamily="34" charset="0"/>
              </a:rPr>
              <a:t>- </a:t>
            </a:r>
            <a:r>
              <a:rPr lang="fr-FR" altLang="fr-FR" sz="2400" dirty="0">
                <a:cs typeface="Arial" panose="020B0604020202020204" pitchFamily="34" charset="0"/>
              </a:rPr>
              <a:t>Conception traditionnelle / classique du groupe</a:t>
            </a:r>
          </a:p>
          <a:p>
            <a:pPr rtl="1">
              <a:buFontTx/>
              <a:buChar char="-"/>
            </a:pPr>
            <a:r>
              <a:rPr lang="fr-FR" altLang="fr-FR" sz="2400" dirty="0">
                <a:cs typeface="Arial" panose="020B0604020202020204" pitchFamily="34" charset="0"/>
              </a:rPr>
              <a:t>Guidé par un seul membre</a:t>
            </a:r>
          </a:p>
          <a:p>
            <a:pPr rtl="1">
              <a:buFontTx/>
              <a:buChar char="-"/>
            </a:pPr>
            <a:r>
              <a:rPr lang="fr-FR" altLang="fr-FR" sz="2400" dirty="0">
                <a:cs typeface="Arial" panose="020B0604020202020204" pitchFamily="34" charset="0"/>
              </a:rPr>
              <a:t>- Le chef est autoritaire et dictateur</a:t>
            </a:r>
          </a:p>
          <a:p>
            <a:pPr rtl="1">
              <a:buFontTx/>
              <a:buChar char="-"/>
            </a:pPr>
            <a:r>
              <a:rPr lang="fr-FR" altLang="fr-FR" sz="2400" dirty="0">
                <a:cs typeface="Arial" panose="020B0604020202020204" pitchFamily="34" charset="0"/>
              </a:rPr>
              <a:t>- Il intervient dans l’orientation des libertés des membres    </a:t>
            </a:r>
            <a:endParaRPr lang="ar-SA" altLang="fr-FR" sz="2400" dirty="0">
              <a:cs typeface="Arial" panose="020B0604020202020204" pitchFamily="34" charset="0"/>
            </a:endParaRPr>
          </a:p>
          <a:p>
            <a:pPr marL="0" indent="0" algn="r" rtl="1">
              <a:buNone/>
            </a:pPr>
            <a:endParaRPr lang="en-US" altLang="fr-FR" sz="2400" b="1" dirty="0">
              <a:cs typeface="Arial" panose="020B0604020202020204" pitchFamily="34" charset="0"/>
            </a:endParaRPr>
          </a:p>
          <a:p>
            <a:pPr rtl="1">
              <a:buFont typeface="Wingdings" panose="05000000000000000000" pitchFamily="2" charset="2"/>
              <a:buNone/>
            </a:pPr>
            <a:r>
              <a:rPr lang="fr-FR" altLang="fr-FR" b="1" dirty="0">
                <a:cs typeface="Arial" panose="020B0604020202020204" pitchFamily="34" charset="0"/>
              </a:rPr>
              <a:t>Dynamique du groupe non dirigé</a:t>
            </a:r>
          </a:p>
          <a:p>
            <a:pPr rtl="1">
              <a:buFont typeface="Wingdings" panose="05000000000000000000" pitchFamily="2" charset="2"/>
              <a:buNone/>
            </a:pPr>
            <a:r>
              <a:rPr lang="fr-FR" altLang="fr-FR" sz="2400" dirty="0">
                <a:cs typeface="Arial" panose="020B0604020202020204" pitchFamily="34" charset="0"/>
              </a:rPr>
              <a:t>- Conception moderne du groupe</a:t>
            </a:r>
          </a:p>
          <a:p>
            <a:pPr rtl="1">
              <a:buFont typeface="Wingdings" panose="05000000000000000000" pitchFamily="2" charset="2"/>
              <a:buNone/>
            </a:pPr>
            <a:r>
              <a:rPr lang="fr-FR" altLang="fr-FR" sz="2400" dirty="0">
                <a:cs typeface="Arial" panose="020B0604020202020204" pitchFamily="34" charset="0"/>
              </a:rPr>
              <a:t>- Le groupe s’autogère</a:t>
            </a:r>
          </a:p>
          <a:p>
            <a:pPr rtl="1">
              <a:buFont typeface="Wingdings" panose="05000000000000000000" pitchFamily="2" charset="2"/>
              <a:buNone/>
            </a:pPr>
            <a:r>
              <a:rPr lang="fr-FR" altLang="fr-FR" sz="2400" dirty="0">
                <a:cs typeface="Arial" panose="020B0604020202020204" pitchFamily="34" charset="0"/>
              </a:rPr>
              <a:t>- Chaque membre est libre d’exprimer son opinion</a:t>
            </a:r>
          </a:p>
          <a:p>
            <a:pPr rtl="1">
              <a:buFont typeface="Wingdings" panose="05000000000000000000" pitchFamily="2" charset="2"/>
              <a:buNone/>
            </a:pPr>
            <a:r>
              <a:rPr lang="fr-FR" altLang="fr-FR" sz="2400" dirty="0">
                <a:cs typeface="Arial" panose="020B0604020202020204" pitchFamily="34" charset="0"/>
              </a:rPr>
              <a:t>- Le rôle du chef est la coordination</a:t>
            </a:r>
          </a:p>
        </p:txBody>
      </p:sp>
    </p:spTree>
    <p:extLst>
      <p:ext uri="{BB962C8B-B14F-4D97-AF65-F5344CB8AC3E}">
        <p14:creationId xmlns:p14="http://schemas.microsoft.com/office/powerpoint/2010/main" xmlns="" val="428384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2C07295-6BD5-406C-BC50-50186387A28E}"/>
              </a:ext>
            </a:extLst>
          </p:cNvPr>
          <p:cNvSpPr>
            <a:spLocks noGrp="1"/>
          </p:cNvSpPr>
          <p:nvPr>
            <p:ph type="title"/>
          </p:nvPr>
        </p:nvSpPr>
        <p:spPr/>
        <p:txBody>
          <a:bodyPr/>
          <a:lstStyle/>
          <a:p>
            <a:pPr algn="ctr"/>
            <a:r>
              <a:rPr lang="ar-SA" dirty="0"/>
              <a:t>الحشد</a:t>
            </a:r>
            <a:endParaRPr lang="fr-FR" dirty="0"/>
          </a:p>
        </p:txBody>
      </p:sp>
      <p:sp>
        <p:nvSpPr>
          <p:cNvPr id="3" name="Espace réservé du contenu 2">
            <a:extLst>
              <a:ext uri="{FF2B5EF4-FFF2-40B4-BE49-F238E27FC236}">
                <a16:creationId xmlns:a16="http://schemas.microsoft.com/office/drawing/2014/main" xmlns="" id="{07B019E3-8A2F-46C1-A803-E80ED37921B1}"/>
              </a:ext>
            </a:extLst>
          </p:cNvPr>
          <p:cNvSpPr>
            <a:spLocks noGrp="1"/>
          </p:cNvSpPr>
          <p:nvPr>
            <p:ph idx="1"/>
          </p:nvPr>
        </p:nvSpPr>
        <p:spPr/>
        <p:txBody>
          <a:bodyPr/>
          <a:lstStyle/>
          <a:p>
            <a:pPr marL="0" indent="0" algn="r" rtl="1">
              <a:buNone/>
            </a:pPr>
            <a:r>
              <a:rPr lang="ar-SA" dirty="0"/>
              <a:t>كل فرد يسعى </a:t>
            </a:r>
            <a:r>
              <a:rPr lang="ar-MA" dirty="0"/>
              <a:t>إ</a:t>
            </a:r>
            <a:r>
              <a:rPr lang="ar-SA" dirty="0" err="1"/>
              <a:t>لى</a:t>
            </a:r>
            <a:r>
              <a:rPr lang="ar-SA" dirty="0"/>
              <a:t> تحقيق حافزية شخصية</a:t>
            </a:r>
          </a:p>
          <a:p>
            <a:pPr marL="0" indent="0" algn="r" rtl="1">
              <a:buNone/>
            </a:pPr>
            <a:r>
              <a:rPr lang="ar-SA" dirty="0"/>
              <a:t>ال</a:t>
            </a:r>
            <a:r>
              <a:rPr lang="ar-MA" dirty="0"/>
              <a:t>أ</a:t>
            </a:r>
            <a:r>
              <a:rPr lang="ar-SA" dirty="0"/>
              <a:t>فراد سلبيون اتجاه كل ما يعارض تحقيق ه</a:t>
            </a:r>
            <a:r>
              <a:rPr lang="ar-MA" dirty="0"/>
              <a:t>ذ</a:t>
            </a:r>
            <a:r>
              <a:rPr lang="ar-SA" dirty="0"/>
              <a:t>ه </a:t>
            </a:r>
            <a:r>
              <a:rPr lang="ar-SA" dirty="0" err="1"/>
              <a:t>الحافزية</a:t>
            </a:r>
            <a:endParaRPr lang="ar-SA" dirty="0"/>
          </a:p>
          <a:p>
            <a:pPr marL="0" indent="0" algn="r" rtl="1">
              <a:buNone/>
            </a:pPr>
            <a:r>
              <a:rPr lang="ar-SA" dirty="0"/>
              <a:t>عدوى الانفعالات</a:t>
            </a:r>
          </a:p>
          <a:p>
            <a:pPr marL="0" indent="0" algn="r" rtl="1">
              <a:buNone/>
            </a:pPr>
            <a:r>
              <a:rPr lang="ar-SA" dirty="0"/>
              <a:t>غياب التواصل الاجتماعي</a:t>
            </a:r>
            <a:endParaRPr lang="fr-FR" dirty="0"/>
          </a:p>
        </p:txBody>
      </p:sp>
    </p:spTree>
    <p:extLst>
      <p:ext uri="{BB962C8B-B14F-4D97-AF65-F5344CB8AC3E}">
        <p14:creationId xmlns:p14="http://schemas.microsoft.com/office/powerpoint/2010/main" xmlns="" val="1120426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E41FDAD-BACB-41EA-A01F-C27DB7A34926}"/>
              </a:ext>
            </a:extLst>
          </p:cNvPr>
          <p:cNvSpPr>
            <a:spLocks noGrp="1"/>
          </p:cNvSpPr>
          <p:nvPr>
            <p:ph type="title"/>
          </p:nvPr>
        </p:nvSpPr>
        <p:spPr/>
        <p:txBody>
          <a:bodyPr/>
          <a:lstStyle/>
          <a:p>
            <a:pPr algn="ctr"/>
            <a:r>
              <a:rPr lang="ar-SA" dirty="0"/>
              <a:t>العصابة</a:t>
            </a:r>
            <a:endParaRPr lang="fr-FR" dirty="0"/>
          </a:p>
        </p:txBody>
      </p:sp>
      <p:sp>
        <p:nvSpPr>
          <p:cNvPr id="3" name="Espace réservé du contenu 2">
            <a:extLst>
              <a:ext uri="{FF2B5EF4-FFF2-40B4-BE49-F238E27FC236}">
                <a16:creationId xmlns:a16="http://schemas.microsoft.com/office/drawing/2014/main" xmlns="" id="{DE13DC84-8E9A-42B0-A5BC-C0DACBF1DEED}"/>
              </a:ext>
            </a:extLst>
          </p:cNvPr>
          <p:cNvSpPr>
            <a:spLocks noGrp="1"/>
          </p:cNvSpPr>
          <p:nvPr>
            <p:ph idx="1"/>
          </p:nvPr>
        </p:nvSpPr>
        <p:spPr/>
        <p:txBody>
          <a:bodyPr/>
          <a:lstStyle/>
          <a:p>
            <a:pPr marL="0" indent="0" algn="r" rtl="1">
              <a:buNone/>
            </a:pPr>
            <a:r>
              <a:rPr lang="ar-SA" dirty="0"/>
              <a:t> عدد قليل من ال</a:t>
            </a:r>
            <a:r>
              <a:rPr lang="ar-MA" dirty="0"/>
              <a:t>أ</a:t>
            </a:r>
            <a:r>
              <a:rPr lang="ar-SA" dirty="0"/>
              <a:t>فراد</a:t>
            </a:r>
          </a:p>
          <a:p>
            <a:pPr marL="0" indent="0" algn="r" rtl="1">
              <a:buNone/>
            </a:pPr>
            <a:r>
              <a:rPr lang="ar-SA" dirty="0"/>
              <a:t>البحث عن المشترك والمتشابه</a:t>
            </a:r>
          </a:p>
          <a:p>
            <a:pPr marL="0" indent="0" algn="r" rtl="1">
              <a:buNone/>
            </a:pPr>
            <a:r>
              <a:rPr lang="ar-SA" dirty="0"/>
              <a:t>هيكلة ضعيفة</a:t>
            </a:r>
          </a:p>
          <a:p>
            <a:pPr marL="0" indent="0" algn="r" rtl="1">
              <a:buNone/>
            </a:pPr>
            <a:r>
              <a:rPr lang="ar-SA" dirty="0"/>
              <a:t>وعي </a:t>
            </a:r>
            <a:r>
              <a:rPr lang="ar-SA" dirty="0" err="1"/>
              <a:t>متوس</a:t>
            </a:r>
            <a:r>
              <a:rPr lang="ar-MA" dirty="0"/>
              <a:t>ط</a:t>
            </a:r>
            <a:r>
              <a:rPr lang="ar-SA" dirty="0"/>
              <a:t> بالأهداف</a:t>
            </a:r>
          </a:p>
          <a:p>
            <a:pPr marL="0" indent="0" algn="r" rtl="1">
              <a:buNone/>
            </a:pPr>
            <a:r>
              <a:rPr lang="ar-SA" dirty="0"/>
              <a:t>تحمل الطمأنينة والدعم النفسي</a:t>
            </a:r>
          </a:p>
          <a:p>
            <a:pPr marL="0" indent="0" algn="r" rtl="1">
              <a:buNone/>
            </a:pPr>
            <a:r>
              <a:rPr lang="ar-SA" dirty="0"/>
              <a:t>يكرر ال</a:t>
            </a:r>
            <a:r>
              <a:rPr lang="ar-MA" dirty="0"/>
              <a:t>أ</a:t>
            </a:r>
            <a:r>
              <a:rPr lang="ar-SA" dirty="0"/>
              <a:t>فراد العلامات البارزة للانتماء والتشابه</a:t>
            </a:r>
          </a:p>
          <a:p>
            <a:pPr marL="0" indent="0" algn="r" rtl="1">
              <a:buNone/>
            </a:pPr>
            <a:r>
              <a:rPr lang="ar-SA" dirty="0"/>
              <a:t>لا تعمر طويلا </a:t>
            </a:r>
            <a:r>
              <a:rPr lang="ar-MA" dirty="0"/>
              <a:t>إ</a:t>
            </a:r>
            <a:r>
              <a:rPr lang="ar-SA" dirty="0"/>
              <a:t>ذا لم تتحول </a:t>
            </a:r>
            <a:r>
              <a:rPr lang="ar-MA" dirty="0"/>
              <a:t>إ</a:t>
            </a:r>
            <a:r>
              <a:rPr lang="ar-SA" dirty="0"/>
              <a:t>لى الفريق ال</a:t>
            </a:r>
            <a:r>
              <a:rPr lang="ar-MA" dirty="0"/>
              <a:t>أ</a:t>
            </a:r>
            <a:r>
              <a:rPr lang="ar-SA" dirty="0"/>
              <a:t>ولي</a:t>
            </a:r>
            <a:endParaRPr lang="fr-FR" dirty="0"/>
          </a:p>
        </p:txBody>
      </p:sp>
    </p:spTree>
    <p:extLst>
      <p:ext uri="{BB962C8B-B14F-4D97-AF65-F5344CB8AC3E}">
        <p14:creationId xmlns:p14="http://schemas.microsoft.com/office/powerpoint/2010/main" xmlns="" val="2688096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NB:</a:t>
            </a:r>
            <a:endParaRPr lang="fr-FR" dirty="0"/>
          </a:p>
        </p:txBody>
      </p:sp>
      <p:sp>
        <p:nvSpPr>
          <p:cNvPr id="3" name="Espace réservé du contenu 2"/>
          <p:cNvSpPr>
            <a:spLocks noGrp="1"/>
          </p:cNvSpPr>
          <p:nvPr>
            <p:ph idx="1"/>
          </p:nvPr>
        </p:nvSpPr>
        <p:spPr/>
        <p:txBody>
          <a:bodyPr>
            <a:normAutofit fontScale="92500" lnSpcReduction="20000"/>
          </a:bodyPr>
          <a:lstStyle/>
          <a:p>
            <a:pPr algn="ctr">
              <a:lnSpc>
                <a:spcPct val="200000"/>
              </a:lnSpc>
            </a:pPr>
            <a:r>
              <a:rPr lang="fr-FR" sz="3200" dirty="0" smtClean="0"/>
              <a:t>Cet exposé a été présenté lors d’une formation au profit des candidats à l’accès aux CREMEF; il est formé de diapos en français et en arabe, le but étant de faciliter la compréhension aux candidas qui avalent des profils différents, des capacités linguistiques différentes et des besoins différents.</a:t>
            </a:r>
            <a:endParaRPr lang="fr-FR"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4BA4A6D-1873-446F-8A76-9EDF1EB38658}"/>
              </a:ext>
            </a:extLst>
          </p:cNvPr>
          <p:cNvSpPr>
            <a:spLocks noGrp="1"/>
          </p:cNvSpPr>
          <p:nvPr>
            <p:ph type="title"/>
          </p:nvPr>
        </p:nvSpPr>
        <p:spPr/>
        <p:txBody>
          <a:bodyPr/>
          <a:lstStyle/>
          <a:p>
            <a:pPr algn="ctr"/>
            <a:r>
              <a:rPr lang="ar-SA" dirty="0"/>
              <a:t>التجمع</a:t>
            </a:r>
            <a:endParaRPr lang="fr-FR" dirty="0"/>
          </a:p>
        </p:txBody>
      </p:sp>
      <p:sp>
        <p:nvSpPr>
          <p:cNvPr id="3" name="Espace réservé du contenu 2">
            <a:extLst>
              <a:ext uri="{FF2B5EF4-FFF2-40B4-BE49-F238E27FC236}">
                <a16:creationId xmlns:a16="http://schemas.microsoft.com/office/drawing/2014/main" xmlns="" id="{EAB8EF08-7E95-46F9-A1C3-56907391A17B}"/>
              </a:ext>
            </a:extLst>
          </p:cNvPr>
          <p:cNvSpPr>
            <a:spLocks noGrp="1"/>
          </p:cNvSpPr>
          <p:nvPr>
            <p:ph idx="1"/>
          </p:nvPr>
        </p:nvSpPr>
        <p:spPr/>
        <p:txBody>
          <a:bodyPr/>
          <a:lstStyle/>
          <a:p>
            <a:pPr marL="0" indent="0" algn="r" rtl="1">
              <a:buNone/>
            </a:pPr>
            <a:r>
              <a:rPr lang="ar-SA" dirty="0"/>
              <a:t>علاقات إنسانية سطحية</a:t>
            </a:r>
          </a:p>
          <a:p>
            <a:pPr marL="0" indent="0" algn="r" rtl="1">
              <a:buNone/>
            </a:pPr>
            <a:r>
              <a:rPr lang="ar-MA" dirty="0"/>
              <a:t>أ</a:t>
            </a:r>
            <a:r>
              <a:rPr lang="ar-SA" dirty="0"/>
              <a:t>عم</a:t>
            </a:r>
            <a:r>
              <a:rPr lang="ar-MA" dirty="0"/>
              <a:t>ا</a:t>
            </a:r>
            <a:r>
              <a:rPr lang="ar-SA" dirty="0"/>
              <a:t>ل مشتركة محدودة</a:t>
            </a:r>
          </a:p>
          <a:p>
            <a:pPr marL="0" indent="0" algn="r" rtl="1">
              <a:buNone/>
            </a:pPr>
            <a:endParaRPr lang="fr-FR" dirty="0"/>
          </a:p>
        </p:txBody>
      </p:sp>
    </p:spTree>
    <p:extLst>
      <p:ext uri="{BB962C8B-B14F-4D97-AF65-F5344CB8AC3E}">
        <p14:creationId xmlns:p14="http://schemas.microsoft.com/office/powerpoint/2010/main" xmlns="" val="372138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7BC6543-10EA-4D79-8AC9-D3B12FCA7D88}"/>
              </a:ext>
            </a:extLst>
          </p:cNvPr>
          <p:cNvSpPr>
            <a:spLocks noGrp="1"/>
          </p:cNvSpPr>
          <p:nvPr>
            <p:ph type="title"/>
          </p:nvPr>
        </p:nvSpPr>
        <p:spPr/>
        <p:txBody>
          <a:bodyPr/>
          <a:lstStyle/>
          <a:p>
            <a:pPr algn="ctr"/>
            <a:r>
              <a:rPr lang="ar-SA" dirty="0"/>
              <a:t>التجمع ال</a:t>
            </a:r>
            <a:r>
              <a:rPr lang="ar-MA" dirty="0"/>
              <a:t>أ</a:t>
            </a:r>
            <a:r>
              <a:rPr lang="ar-SA" dirty="0"/>
              <a:t>ولي</a:t>
            </a:r>
            <a:endParaRPr lang="fr-FR" dirty="0"/>
          </a:p>
        </p:txBody>
      </p:sp>
      <p:sp>
        <p:nvSpPr>
          <p:cNvPr id="3" name="Espace réservé du contenu 2">
            <a:extLst>
              <a:ext uri="{FF2B5EF4-FFF2-40B4-BE49-F238E27FC236}">
                <a16:creationId xmlns:a16="http://schemas.microsoft.com/office/drawing/2014/main" xmlns="" id="{904DAB46-4EBB-4B8C-8D57-2AE665C93ECD}"/>
              </a:ext>
            </a:extLst>
          </p:cNvPr>
          <p:cNvSpPr>
            <a:spLocks noGrp="1"/>
          </p:cNvSpPr>
          <p:nvPr>
            <p:ph idx="1"/>
          </p:nvPr>
        </p:nvSpPr>
        <p:spPr/>
        <p:txBody>
          <a:bodyPr/>
          <a:lstStyle/>
          <a:p>
            <a:pPr marL="0" indent="0" algn="r" rtl="1">
              <a:buNone/>
            </a:pPr>
            <a:r>
              <a:rPr lang="ar-SA" dirty="0"/>
              <a:t>عدد ال</a:t>
            </a:r>
            <a:r>
              <a:rPr lang="ar-MA" dirty="0"/>
              <a:t>أ</a:t>
            </a:r>
            <a:r>
              <a:rPr lang="ar-SA" dirty="0"/>
              <a:t>فراد محدود</a:t>
            </a:r>
          </a:p>
          <a:p>
            <a:pPr marL="0" indent="0" algn="r" rtl="1">
              <a:buNone/>
            </a:pPr>
            <a:r>
              <a:rPr lang="ar-SA" dirty="0"/>
              <a:t>هيكلة متينة</a:t>
            </a:r>
          </a:p>
          <a:p>
            <a:pPr marL="0" indent="0" algn="r" rtl="1">
              <a:buNone/>
            </a:pPr>
            <a:r>
              <a:rPr lang="ar-SA" dirty="0"/>
              <a:t>علاقات </a:t>
            </a:r>
            <a:r>
              <a:rPr lang="ar-MA" dirty="0"/>
              <a:t>إ</a:t>
            </a:r>
            <a:r>
              <a:rPr lang="ar-SA" dirty="0" err="1"/>
              <a:t>نسانية</a:t>
            </a:r>
            <a:r>
              <a:rPr lang="ar-SA" dirty="0"/>
              <a:t> قوية</a:t>
            </a:r>
          </a:p>
          <a:p>
            <a:pPr marL="0" indent="0" algn="r" rtl="1">
              <a:buNone/>
            </a:pPr>
            <a:r>
              <a:rPr lang="ar-SA" dirty="0"/>
              <a:t>وعي كبير بالأهداف المشتركة</a:t>
            </a:r>
          </a:p>
          <a:p>
            <a:pPr marL="0" indent="0" algn="r" rtl="1">
              <a:buNone/>
            </a:pPr>
            <a:r>
              <a:rPr lang="ar-SA" dirty="0"/>
              <a:t>توزيع ال</a:t>
            </a:r>
            <a:r>
              <a:rPr lang="ar-MA" dirty="0"/>
              <a:t>أ</a:t>
            </a:r>
            <a:r>
              <a:rPr lang="ar-SA" dirty="0"/>
              <a:t>دوار بين ال</a:t>
            </a:r>
            <a:r>
              <a:rPr lang="ar-MA" dirty="0"/>
              <a:t>أ</a:t>
            </a:r>
            <a:r>
              <a:rPr lang="ar-SA" dirty="0"/>
              <a:t>فراد</a:t>
            </a:r>
          </a:p>
          <a:p>
            <a:pPr marL="0" indent="0" algn="r" rtl="1">
              <a:buNone/>
            </a:pPr>
            <a:r>
              <a:rPr lang="ar-SA" dirty="0"/>
              <a:t>تكوين ثقافة التجمع: معتقدات،  طقوس خاصة، ...</a:t>
            </a:r>
            <a:endParaRPr lang="fr-FR" dirty="0"/>
          </a:p>
        </p:txBody>
      </p:sp>
    </p:spTree>
    <p:extLst>
      <p:ext uri="{BB962C8B-B14F-4D97-AF65-F5344CB8AC3E}">
        <p14:creationId xmlns:p14="http://schemas.microsoft.com/office/powerpoint/2010/main" xmlns="" val="1936089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9F4C3F0-138F-496B-AD77-6EF7D621FA72}"/>
              </a:ext>
            </a:extLst>
          </p:cNvPr>
          <p:cNvSpPr>
            <a:spLocks noGrp="1"/>
          </p:cNvSpPr>
          <p:nvPr>
            <p:ph type="title"/>
          </p:nvPr>
        </p:nvSpPr>
        <p:spPr/>
        <p:txBody>
          <a:bodyPr/>
          <a:lstStyle/>
          <a:p>
            <a:pPr algn="ctr"/>
            <a:r>
              <a:rPr lang="ar-SA" dirty="0"/>
              <a:t>التجمع الثانوي</a:t>
            </a:r>
            <a:endParaRPr lang="fr-FR" dirty="0"/>
          </a:p>
        </p:txBody>
      </p:sp>
      <p:sp>
        <p:nvSpPr>
          <p:cNvPr id="3" name="Espace réservé du contenu 2">
            <a:extLst>
              <a:ext uri="{FF2B5EF4-FFF2-40B4-BE49-F238E27FC236}">
                <a16:creationId xmlns:a16="http://schemas.microsoft.com/office/drawing/2014/main" xmlns="" id="{43B38412-C6E4-4277-A361-EF624EE6E791}"/>
              </a:ext>
            </a:extLst>
          </p:cNvPr>
          <p:cNvSpPr>
            <a:spLocks noGrp="1"/>
          </p:cNvSpPr>
          <p:nvPr>
            <p:ph idx="1"/>
          </p:nvPr>
        </p:nvSpPr>
        <p:spPr/>
        <p:txBody>
          <a:bodyPr/>
          <a:lstStyle/>
          <a:p>
            <a:pPr marL="0" indent="0" algn="r" rtl="1">
              <a:buNone/>
            </a:pPr>
            <a:r>
              <a:rPr lang="ar-SA" dirty="0"/>
              <a:t>أو منظمة</a:t>
            </a:r>
          </a:p>
          <a:p>
            <a:pPr marL="0" indent="0" algn="r" rtl="1">
              <a:buNone/>
            </a:pPr>
            <a:r>
              <a:rPr lang="ar-SA" dirty="0"/>
              <a:t>تنظيم محكم</a:t>
            </a:r>
          </a:p>
          <a:p>
            <a:pPr marL="0" indent="0" algn="r" rtl="1">
              <a:buNone/>
            </a:pPr>
            <a:r>
              <a:rPr lang="ar-SA" dirty="0"/>
              <a:t>عدد كبير من ال</a:t>
            </a:r>
            <a:r>
              <a:rPr lang="ar-MA" dirty="0"/>
              <a:t>أ</a:t>
            </a:r>
            <a:r>
              <a:rPr lang="ar-SA" dirty="0"/>
              <a:t>فراد</a:t>
            </a:r>
          </a:p>
          <a:p>
            <a:pPr marL="0" indent="0" algn="r" rtl="1">
              <a:buNone/>
            </a:pPr>
            <a:r>
              <a:rPr lang="ar-SA" dirty="0"/>
              <a:t>علاقات وظيفية بين ال</a:t>
            </a:r>
            <a:r>
              <a:rPr lang="ar-MA" dirty="0"/>
              <a:t>أ</a:t>
            </a:r>
            <a:r>
              <a:rPr lang="ar-SA" dirty="0"/>
              <a:t>فراد</a:t>
            </a:r>
          </a:p>
          <a:p>
            <a:pPr marL="0" indent="0" algn="r" rtl="1">
              <a:buNone/>
            </a:pPr>
            <a:r>
              <a:rPr lang="ar-SA" dirty="0"/>
              <a:t>عمليات مشتركة ومنظمة</a:t>
            </a:r>
          </a:p>
          <a:p>
            <a:pPr marL="0" indent="0" algn="r" rtl="1">
              <a:buNone/>
            </a:pPr>
            <a:endParaRPr lang="fr-FR" dirty="0"/>
          </a:p>
        </p:txBody>
      </p:sp>
    </p:spTree>
    <p:extLst>
      <p:ext uri="{BB962C8B-B14F-4D97-AF65-F5344CB8AC3E}">
        <p14:creationId xmlns:p14="http://schemas.microsoft.com/office/powerpoint/2010/main" xmlns="" val="3196557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Merci pour votre attention</a:t>
            </a:r>
          </a:p>
          <a:p>
            <a:endParaRPr lang="fr-FR" dirty="0" smtClean="0"/>
          </a:p>
          <a:p>
            <a:r>
              <a:rPr lang="ar-MA" dirty="0" smtClean="0"/>
              <a:t>شكرا على حسن إنصاتكم</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CB56EF-0C3A-4CA8-BBD1-42A441397275}"/>
              </a:ext>
            </a:extLst>
          </p:cNvPr>
          <p:cNvSpPr>
            <a:spLocks noGrp="1"/>
          </p:cNvSpPr>
          <p:nvPr>
            <p:ph type="title"/>
          </p:nvPr>
        </p:nvSpPr>
        <p:spPr/>
        <p:txBody>
          <a:bodyPr/>
          <a:lstStyle/>
          <a:p>
            <a:endParaRPr lang="fr-FR"/>
          </a:p>
        </p:txBody>
      </p:sp>
      <p:pic>
        <p:nvPicPr>
          <p:cNvPr id="4" name="Espace réservé du contenu 3">
            <a:extLst>
              <a:ext uri="{FF2B5EF4-FFF2-40B4-BE49-F238E27FC236}">
                <a16:creationId xmlns:a16="http://schemas.microsoft.com/office/drawing/2014/main" xmlns="" id="{A0A126F3-39D9-4DF7-B8F3-FD5B40273AC6}"/>
              </a:ext>
            </a:extLst>
          </p:cNvPr>
          <p:cNvPicPr>
            <a:picLocks noGrp="1" noChangeAspect="1"/>
          </p:cNvPicPr>
          <p:nvPr>
            <p:ph idx="1"/>
          </p:nvPr>
        </p:nvPicPr>
        <p:blipFill>
          <a:blip r:embed="rId2"/>
          <a:stretch>
            <a:fillRect/>
          </a:stretch>
        </p:blipFill>
        <p:spPr>
          <a:xfrm>
            <a:off x="1237958" y="872197"/>
            <a:ext cx="9383150" cy="5620678"/>
          </a:xfrm>
          <a:prstGeom prst="rect">
            <a:avLst/>
          </a:prstGeom>
        </p:spPr>
      </p:pic>
    </p:spTree>
    <p:extLst>
      <p:ext uri="{BB962C8B-B14F-4D97-AF65-F5344CB8AC3E}">
        <p14:creationId xmlns:p14="http://schemas.microsoft.com/office/powerpoint/2010/main" xmlns="" val="132891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121B83A-5888-45E7-8D9A-0E0BE7C55E6B}"/>
              </a:ext>
            </a:extLst>
          </p:cNvPr>
          <p:cNvSpPr>
            <a:spLocks noGrp="1"/>
          </p:cNvSpPr>
          <p:nvPr>
            <p:ph type="title"/>
          </p:nvPr>
        </p:nvSpPr>
        <p:spPr>
          <a:xfrm>
            <a:off x="838200" y="365125"/>
            <a:ext cx="10515600" cy="1013509"/>
          </a:xfrm>
        </p:spPr>
        <p:txBody>
          <a:bodyPr/>
          <a:lstStyle/>
          <a:p>
            <a:pPr algn="ctr"/>
            <a:r>
              <a:rPr lang="fr-FR" dirty="0"/>
              <a:t>Caractéristiques </a:t>
            </a:r>
            <a:r>
              <a:rPr lang="fr-FR" dirty="0" smtClean="0"/>
              <a:t>généraux des </a:t>
            </a:r>
            <a:r>
              <a:rPr lang="fr-FR" dirty="0"/>
              <a:t>groupes</a:t>
            </a:r>
          </a:p>
        </p:txBody>
      </p:sp>
      <p:sp>
        <p:nvSpPr>
          <p:cNvPr id="3" name="Espace réservé du contenu 2">
            <a:extLst>
              <a:ext uri="{FF2B5EF4-FFF2-40B4-BE49-F238E27FC236}">
                <a16:creationId xmlns:a16="http://schemas.microsoft.com/office/drawing/2014/main" xmlns="" id="{8B712F08-A59C-4EA0-AE5D-BF5870F1A306}"/>
              </a:ext>
            </a:extLst>
          </p:cNvPr>
          <p:cNvSpPr>
            <a:spLocks noGrp="1"/>
          </p:cNvSpPr>
          <p:nvPr>
            <p:ph idx="1"/>
          </p:nvPr>
        </p:nvSpPr>
        <p:spPr/>
        <p:txBody>
          <a:bodyPr>
            <a:normAutofit fontScale="92500" lnSpcReduction="20000"/>
          </a:bodyPr>
          <a:lstStyle/>
          <a:p>
            <a:pPr rtl="1">
              <a:buFontTx/>
              <a:buChar char="-"/>
            </a:pPr>
            <a:r>
              <a:rPr lang="fr-FR" dirty="0" smtClean="0"/>
              <a:t>- Le </a:t>
            </a:r>
            <a:r>
              <a:rPr lang="fr-FR" dirty="0"/>
              <a:t>groupe est l’espace où se forment les éléments de la construction sociale</a:t>
            </a:r>
          </a:p>
          <a:p>
            <a:pPr rtl="1">
              <a:buFontTx/>
              <a:buChar char="-"/>
            </a:pPr>
            <a:r>
              <a:rPr lang="fr-FR" dirty="0" smtClean="0"/>
              <a:t>- Le </a:t>
            </a:r>
            <a:r>
              <a:rPr lang="fr-FR" dirty="0"/>
              <a:t>groupe se compose de la fonte des idées individuelles dans une idée générale</a:t>
            </a:r>
          </a:p>
          <a:p>
            <a:pPr rtl="1">
              <a:buFontTx/>
              <a:buChar char="-"/>
            </a:pPr>
            <a:r>
              <a:rPr lang="fr-FR" dirty="0" smtClean="0"/>
              <a:t>- Tout </a:t>
            </a:r>
            <a:r>
              <a:rPr lang="fr-FR" dirty="0"/>
              <a:t>individu qui fait partie d’un groupe est soumis à des transformations psychiques</a:t>
            </a:r>
          </a:p>
          <a:p>
            <a:pPr marL="0" indent="0" rtl="1">
              <a:buNone/>
            </a:pPr>
            <a:endParaRPr lang="fr-FR" dirty="0"/>
          </a:p>
          <a:p>
            <a:pPr marL="0" indent="0" rtl="1">
              <a:buNone/>
            </a:pPr>
            <a:r>
              <a:rPr lang="fr-FR" dirty="0">
                <a:solidFill>
                  <a:srgbClr val="FF0000"/>
                </a:solidFill>
              </a:rPr>
              <a:t>Freud</a:t>
            </a:r>
          </a:p>
          <a:p>
            <a:pPr marL="0" indent="0" rtl="1">
              <a:buNone/>
            </a:pPr>
            <a:r>
              <a:rPr lang="fr-FR" dirty="0"/>
              <a:t>Les relations dans un groupe se forment sous l’effet de l’amour qui garantit l’harmonie</a:t>
            </a:r>
          </a:p>
          <a:p>
            <a:pPr marL="0" indent="0" rtl="1">
              <a:buNone/>
            </a:pPr>
            <a:endParaRPr lang="fr-FR" dirty="0"/>
          </a:p>
          <a:p>
            <a:pPr marL="0" indent="0" rtl="1">
              <a:buNone/>
            </a:pPr>
            <a:r>
              <a:rPr lang="fr-FR" dirty="0" smtClean="0"/>
              <a:t>- Les </a:t>
            </a:r>
            <a:r>
              <a:rPr lang="fr-FR" dirty="0"/>
              <a:t>membres du groupe sont soumis aux ordres d’un chef (leader)</a:t>
            </a:r>
            <a:endParaRPr lang="ar-SA" dirty="0"/>
          </a:p>
        </p:txBody>
      </p:sp>
    </p:spTree>
    <p:extLst>
      <p:ext uri="{BB962C8B-B14F-4D97-AF65-F5344CB8AC3E}">
        <p14:creationId xmlns:p14="http://schemas.microsoft.com/office/powerpoint/2010/main" xmlns="" val="180113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45B5778-CB4B-40BB-B98F-E3E5DB65087D}"/>
              </a:ext>
            </a:extLst>
          </p:cNvPr>
          <p:cNvSpPr>
            <a:spLocks noGrp="1"/>
          </p:cNvSpPr>
          <p:nvPr>
            <p:ph type="title"/>
          </p:nvPr>
        </p:nvSpPr>
        <p:spPr/>
        <p:txBody>
          <a:bodyPr/>
          <a:lstStyle/>
          <a:p>
            <a:pPr algn="ctr"/>
            <a:r>
              <a:rPr lang="fr-FR" dirty="0"/>
              <a:t>Caractéristiques </a:t>
            </a:r>
            <a:r>
              <a:rPr lang="fr-FR" dirty="0" smtClean="0"/>
              <a:t>généraux des </a:t>
            </a:r>
            <a:r>
              <a:rPr lang="fr-FR" dirty="0"/>
              <a:t>groupes</a:t>
            </a:r>
          </a:p>
        </p:txBody>
      </p:sp>
      <p:sp>
        <p:nvSpPr>
          <p:cNvPr id="3" name="Espace réservé du contenu 2">
            <a:extLst>
              <a:ext uri="{FF2B5EF4-FFF2-40B4-BE49-F238E27FC236}">
                <a16:creationId xmlns:a16="http://schemas.microsoft.com/office/drawing/2014/main" xmlns="" id="{D30C240D-2FB2-4561-AFCB-8A390243908F}"/>
              </a:ext>
            </a:extLst>
          </p:cNvPr>
          <p:cNvSpPr>
            <a:spLocks noGrp="1"/>
          </p:cNvSpPr>
          <p:nvPr>
            <p:ph idx="1"/>
          </p:nvPr>
        </p:nvSpPr>
        <p:spPr/>
        <p:txBody>
          <a:bodyPr>
            <a:normAutofit fontScale="77500" lnSpcReduction="20000"/>
          </a:bodyPr>
          <a:lstStyle/>
          <a:p>
            <a:pPr marL="0" indent="0" rtl="1">
              <a:buNone/>
            </a:pPr>
            <a:r>
              <a:rPr lang="fr-FR" dirty="0"/>
              <a:t>:</a:t>
            </a:r>
            <a:r>
              <a:rPr lang="ar-MA" dirty="0"/>
              <a:t>(</a:t>
            </a:r>
            <a:r>
              <a:rPr lang="fr-FR" b="1" dirty="0">
                <a:solidFill>
                  <a:srgbClr val="FF0000"/>
                </a:solidFill>
              </a:rPr>
              <a:t>Moreno</a:t>
            </a:r>
            <a:r>
              <a:rPr lang="fr-FR" b="1" dirty="0"/>
              <a:t> (la thérapie psychique par le groupe) </a:t>
            </a:r>
          </a:p>
          <a:p>
            <a:pPr marL="0" indent="0" rtl="1">
              <a:buNone/>
            </a:pPr>
            <a:endParaRPr lang="fr-FR" b="1" dirty="0"/>
          </a:p>
          <a:p>
            <a:pPr marL="0" indent="0" rtl="1">
              <a:buNone/>
            </a:pPr>
            <a:r>
              <a:rPr lang="fr-FR" b="1" dirty="0" smtClean="0"/>
              <a:t>; La </a:t>
            </a:r>
            <a:r>
              <a:rPr lang="fr-FR" b="1" dirty="0"/>
              <a:t>structure du groupe se forme par un réseau d’attrait et de rejet entre les individus</a:t>
            </a:r>
          </a:p>
          <a:p>
            <a:pPr marL="0" indent="0" rtl="1">
              <a:buNone/>
            </a:pPr>
            <a:endParaRPr lang="fr-FR" b="1" dirty="0"/>
          </a:p>
          <a:p>
            <a:pPr marL="0" indent="0" rtl="1">
              <a:buNone/>
            </a:pPr>
            <a:r>
              <a:rPr lang="fr-FR" b="1" dirty="0"/>
              <a:t>Il propose le </a:t>
            </a:r>
            <a:r>
              <a:rPr lang="fr-FR" b="1" dirty="0">
                <a:solidFill>
                  <a:srgbClr val="FF0000"/>
                </a:solidFill>
              </a:rPr>
              <a:t>test sociométrique </a:t>
            </a:r>
            <a:r>
              <a:rPr lang="fr-FR" b="1" dirty="0"/>
              <a:t>qui permet de dégager:</a:t>
            </a:r>
          </a:p>
          <a:p>
            <a:pPr marL="0" indent="0" rtl="1">
              <a:buNone/>
            </a:pPr>
            <a:endParaRPr lang="ar-SA" b="1" dirty="0"/>
          </a:p>
          <a:p>
            <a:pPr marL="0" indent="0" algn="ctr" rtl="1">
              <a:buNone/>
            </a:pPr>
            <a:r>
              <a:rPr lang="fr-FR" dirty="0"/>
              <a:t>Leaders populaires</a:t>
            </a:r>
          </a:p>
          <a:p>
            <a:pPr marL="0" indent="0" algn="ctr" rtl="1">
              <a:buNone/>
            </a:pPr>
            <a:r>
              <a:rPr lang="fr-FR" dirty="0"/>
              <a:t>Leaders influents</a:t>
            </a:r>
          </a:p>
          <a:p>
            <a:pPr marL="0" indent="0" algn="ctr" rtl="1">
              <a:buNone/>
            </a:pPr>
            <a:r>
              <a:rPr lang="fr-FR" dirty="0"/>
              <a:t>Les rejetés</a:t>
            </a:r>
          </a:p>
          <a:p>
            <a:pPr marL="0" indent="0" algn="ctr" rtl="1">
              <a:buNone/>
            </a:pPr>
            <a:r>
              <a:rPr lang="fr-FR" dirty="0"/>
              <a:t>Les </a:t>
            </a:r>
            <a:r>
              <a:rPr lang="fr-FR" dirty="0" err="1"/>
              <a:t>personna</a:t>
            </a:r>
            <a:r>
              <a:rPr lang="fr-FR" dirty="0"/>
              <a:t> non grata</a:t>
            </a:r>
          </a:p>
          <a:p>
            <a:pPr marL="0" indent="0" algn="ctr" rtl="1">
              <a:buNone/>
            </a:pPr>
            <a:r>
              <a:rPr lang="fr-FR" dirty="0"/>
              <a:t>Etc.</a:t>
            </a:r>
            <a:endParaRPr lang="ar-SA" dirty="0"/>
          </a:p>
          <a:p>
            <a:pPr marL="0" indent="0" algn="ctr" rtl="1">
              <a:buNone/>
            </a:pPr>
            <a:r>
              <a:rPr lang="ar-SA" dirty="0"/>
              <a:t>       </a:t>
            </a:r>
            <a:endParaRPr lang="fr-FR" dirty="0"/>
          </a:p>
        </p:txBody>
      </p:sp>
    </p:spTree>
    <p:extLst>
      <p:ext uri="{BB962C8B-B14F-4D97-AF65-F5344CB8AC3E}">
        <p14:creationId xmlns:p14="http://schemas.microsoft.com/office/powerpoint/2010/main" xmlns="" val="2080859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down)">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wipe(down)">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down)">
                                      <p:cBhvr>
                                        <p:cTn id="4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C8AE691-3E6C-40AF-99EA-67D3CDDBFCD6}"/>
              </a:ext>
            </a:extLst>
          </p:cNvPr>
          <p:cNvSpPr>
            <a:spLocks noGrp="1"/>
          </p:cNvSpPr>
          <p:nvPr>
            <p:ph type="title"/>
          </p:nvPr>
        </p:nvSpPr>
        <p:spPr/>
        <p:txBody>
          <a:bodyPr/>
          <a:lstStyle/>
          <a:p>
            <a:pPr algn="ctr"/>
            <a:r>
              <a:rPr lang="fr-FR" dirty="0"/>
              <a:t>Caractéristiques </a:t>
            </a:r>
            <a:r>
              <a:rPr lang="fr-FR" dirty="0" smtClean="0"/>
              <a:t>généraux des </a:t>
            </a:r>
            <a:r>
              <a:rPr lang="fr-FR" dirty="0"/>
              <a:t>groupes</a:t>
            </a:r>
          </a:p>
        </p:txBody>
      </p:sp>
      <p:sp>
        <p:nvSpPr>
          <p:cNvPr id="3" name="Espace réservé du contenu 2">
            <a:extLst>
              <a:ext uri="{FF2B5EF4-FFF2-40B4-BE49-F238E27FC236}">
                <a16:creationId xmlns:a16="http://schemas.microsoft.com/office/drawing/2014/main" xmlns="" id="{664CDC24-7E6C-4D82-BED2-94F073F0DCB0}"/>
              </a:ext>
            </a:extLst>
          </p:cNvPr>
          <p:cNvSpPr>
            <a:spLocks noGrp="1"/>
          </p:cNvSpPr>
          <p:nvPr>
            <p:ph idx="1"/>
          </p:nvPr>
        </p:nvSpPr>
        <p:spPr/>
        <p:txBody>
          <a:bodyPr>
            <a:normAutofit fontScale="92500" lnSpcReduction="10000"/>
          </a:bodyPr>
          <a:lstStyle/>
          <a:p>
            <a:pPr marL="0" indent="0" rtl="1">
              <a:lnSpc>
                <a:spcPct val="150000"/>
              </a:lnSpc>
              <a:buNone/>
            </a:pPr>
            <a:r>
              <a:rPr lang="fr-FR" dirty="0" smtClean="0">
                <a:solidFill>
                  <a:srgbClr val="FF0000"/>
                </a:solidFill>
              </a:rPr>
              <a:t>Kurt </a:t>
            </a:r>
            <a:r>
              <a:rPr lang="fr-FR" dirty="0">
                <a:solidFill>
                  <a:srgbClr val="FF0000"/>
                </a:solidFill>
              </a:rPr>
              <a:t>Levin </a:t>
            </a:r>
            <a:r>
              <a:rPr lang="fr-FR" dirty="0"/>
              <a:t>(expériences sur les enfants </a:t>
            </a:r>
            <a:r>
              <a:rPr lang="fr-FR" dirty="0" smtClean="0"/>
              <a:t>1944) </a:t>
            </a:r>
            <a:endParaRPr lang="fr-FR" dirty="0"/>
          </a:p>
          <a:p>
            <a:pPr marL="0" indent="0" rtl="1">
              <a:lnSpc>
                <a:spcPct val="150000"/>
              </a:lnSpc>
              <a:buNone/>
            </a:pPr>
            <a:r>
              <a:rPr lang="fr-FR" dirty="0" smtClean="0"/>
              <a:t>- Les </a:t>
            </a:r>
            <a:r>
              <a:rPr lang="fr-FR" dirty="0"/>
              <a:t>interactions directes permettent les influences sociales </a:t>
            </a:r>
          </a:p>
          <a:p>
            <a:pPr marL="0" indent="0" rtl="1">
              <a:lnSpc>
                <a:spcPct val="150000"/>
              </a:lnSpc>
              <a:buNone/>
            </a:pPr>
            <a:r>
              <a:rPr lang="fr-FR" dirty="0" smtClean="0"/>
              <a:t>- Le </a:t>
            </a:r>
            <a:r>
              <a:rPr lang="fr-FR" dirty="0"/>
              <a:t>comportement de l’individu est le </a:t>
            </a:r>
            <a:r>
              <a:rPr lang="fr-FR" b="1" dirty="0">
                <a:solidFill>
                  <a:schemeClr val="accent5">
                    <a:lumMod val="75000"/>
                  </a:schemeClr>
                </a:solidFill>
              </a:rPr>
              <a:t>résultat de sa relation dynamique </a:t>
            </a:r>
            <a:r>
              <a:rPr lang="fr-FR" dirty="0"/>
              <a:t>avec son environnement social</a:t>
            </a:r>
          </a:p>
          <a:p>
            <a:pPr marL="0" indent="0" rtl="1">
              <a:lnSpc>
                <a:spcPct val="150000"/>
              </a:lnSpc>
              <a:buNone/>
            </a:pPr>
            <a:r>
              <a:rPr lang="fr-FR" dirty="0" smtClean="0"/>
              <a:t>- Le </a:t>
            </a:r>
            <a:r>
              <a:rPr lang="fr-FR" dirty="0"/>
              <a:t>groupe s’appuie sur la </a:t>
            </a:r>
            <a:r>
              <a:rPr lang="fr-FR" b="1" dirty="0">
                <a:solidFill>
                  <a:schemeClr val="accent5">
                    <a:lumMod val="75000"/>
                  </a:schemeClr>
                </a:solidFill>
              </a:rPr>
              <a:t>solidarité</a:t>
            </a:r>
            <a:r>
              <a:rPr lang="fr-FR" dirty="0"/>
              <a:t> des individus pour assurer l’équilibre</a:t>
            </a:r>
          </a:p>
          <a:p>
            <a:pPr marL="0" indent="0" algn="r" rtl="1">
              <a:buNone/>
            </a:pPr>
            <a:endParaRPr lang="ar-SA" dirty="0"/>
          </a:p>
          <a:p>
            <a:pPr marL="0" indent="0" algn="r" rtl="1">
              <a:buNone/>
            </a:pPr>
            <a:r>
              <a:rPr lang="ar-SA" dirty="0"/>
              <a:t>ـ</a:t>
            </a:r>
            <a:r>
              <a:rPr lang="ar-MA" dirty="0"/>
              <a:t>.</a:t>
            </a:r>
            <a:endParaRPr lang="fr-FR" dirty="0"/>
          </a:p>
        </p:txBody>
      </p:sp>
    </p:spTree>
    <p:extLst>
      <p:ext uri="{BB962C8B-B14F-4D97-AF65-F5344CB8AC3E}">
        <p14:creationId xmlns:p14="http://schemas.microsoft.com/office/powerpoint/2010/main" xmlns="" val="131089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2000"/>
                                        <p:tgtEl>
                                          <p:spTgt spid="3">
                                            <p:txEl>
                                              <p:pRg st="5" end="5"/>
                                            </p:txEl>
                                          </p:spTgt>
                                        </p:tgtEl>
                                      </p:cBhvr>
                                    </p:animEffect>
                                    <p:anim calcmode="lin" valueType="num">
                                      <p:cBhvr>
                                        <p:cTn id="36"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fr-FR" dirty="0"/>
              <a:t>Caractéristiques </a:t>
            </a:r>
            <a:r>
              <a:rPr lang="fr-FR" dirty="0" smtClean="0"/>
              <a:t>généraux des </a:t>
            </a:r>
            <a:r>
              <a:rPr lang="fr-FR" dirty="0"/>
              <a:t>groupes</a:t>
            </a:r>
          </a:p>
        </p:txBody>
      </p:sp>
      <p:sp>
        <p:nvSpPr>
          <p:cNvPr id="3" name="Espace réservé du contenu 2"/>
          <p:cNvSpPr>
            <a:spLocks noGrp="1"/>
          </p:cNvSpPr>
          <p:nvPr>
            <p:ph idx="1"/>
          </p:nvPr>
        </p:nvSpPr>
        <p:spPr>
          <a:xfrm>
            <a:off x="304800" y="2113612"/>
            <a:ext cx="11608904" cy="4472717"/>
          </a:xfrm>
        </p:spPr>
        <p:txBody>
          <a:bodyPr>
            <a:normAutofit/>
          </a:bodyPr>
          <a:lstStyle/>
          <a:p>
            <a:pPr marL="0" lvl="0" indent="0" rtl="1">
              <a:lnSpc>
                <a:spcPct val="115000"/>
              </a:lnSpc>
              <a:spcAft>
                <a:spcPts val="0"/>
              </a:spcAft>
              <a:buNone/>
              <a:tabLst>
                <a:tab pos="742950" algn="l"/>
              </a:tabLst>
            </a:pPr>
            <a:r>
              <a:rPr lang="fr-FR" dirty="0">
                <a:latin typeface="Calibri" panose="020F0502020204030204" pitchFamily="34" charset="0"/>
                <a:ea typeface="Calibri" panose="020F0502020204030204" pitchFamily="34" charset="0"/>
              </a:rPr>
              <a:t>1- les individus sont liés entre eux par des </a:t>
            </a:r>
            <a:r>
              <a:rPr lang="fr-FR" dirty="0">
                <a:highlight>
                  <a:srgbClr val="FFFF00"/>
                </a:highlight>
                <a:latin typeface="Calibri" panose="020F0502020204030204" pitchFamily="34" charset="0"/>
                <a:ea typeface="Calibri" panose="020F0502020204030204" pitchFamily="34" charset="0"/>
              </a:rPr>
              <a:t>relations sociales</a:t>
            </a:r>
          </a:p>
          <a:p>
            <a:pPr marL="0" lvl="0" indent="0" rtl="1">
              <a:lnSpc>
                <a:spcPct val="115000"/>
              </a:lnSpc>
              <a:spcAft>
                <a:spcPts val="0"/>
              </a:spcAft>
              <a:buNone/>
              <a:tabLst>
                <a:tab pos="742950" algn="l"/>
              </a:tabLst>
            </a:pPr>
            <a:r>
              <a:rPr lang="fr-FR" dirty="0">
                <a:highlight>
                  <a:srgbClr val="FFFF00"/>
                </a:highlight>
                <a:latin typeface="Calibri" panose="020F0502020204030204" pitchFamily="34" charset="0"/>
                <a:ea typeface="Calibri" panose="020F0502020204030204" pitchFamily="34" charset="0"/>
              </a:rPr>
              <a:t>2- </a:t>
            </a:r>
            <a:r>
              <a:rPr lang="fr-FR" dirty="0">
                <a:latin typeface="Calibri" panose="020F0502020204030204" pitchFamily="34" charset="0"/>
                <a:ea typeface="Calibri" panose="020F0502020204030204" pitchFamily="34" charset="0"/>
              </a:rPr>
              <a:t>chaque individu joue un </a:t>
            </a:r>
            <a:r>
              <a:rPr lang="fr-FR" dirty="0">
                <a:highlight>
                  <a:srgbClr val="FFFF00"/>
                </a:highlight>
                <a:latin typeface="Calibri" panose="020F0502020204030204" pitchFamily="34" charset="0"/>
                <a:ea typeface="Calibri" panose="020F0502020204030204" pitchFamily="34" charset="0"/>
              </a:rPr>
              <a:t>rôle</a:t>
            </a:r>
            <a:r>
              <a:rPr lang="fr-FR" dirty="0">
                <a:latin typeface="Calibri" panose="020F0502020204030204" pitchFamily="34" charset="0"/>
                <a:ea typeface="Calibri" panose="020F0502020204030204" pitchFamily="34" charset="0"/>
              </a:rPr>
              <a:t> au sein du groupe</a:t>
            </a:r>
          </a:p>
          <a:p>
            <a:pPr marL="0" lvl="0" indent="0" rtl="1">
              <a:lnSpc>
                <a:spcPct val="115000"/>
              </a:lnSpc>
              <a:spcAft>
                <a:spcPts val="0"/>
              </a:spcAft>
              <a:buNone/>
              <a:tabLst>
                <a:tab pos="742950" algn="l"/>
              </a:tabLst>
            </a:pPr>
            <a:r>
              <a:rPr lang="fr-FR" dirty="0">
                <a:latin typeface="Calibri" panose="020F0502020204030204" pitchFamily="34" charset="0"/>
                <a:ea typeface="Calibri" panose="020F0502020204030204" pitchFamily="34" charset="0"/>
              </a:rPr>
              <a:t>3- il obéit à des normes et à des critères </a:t>
            </a:r>
            <a:r>
              <a:rPr lang="fr-FR" b="1" dirty="0">
                <a:highlight>
                  <a:srgbClr val="FFFF00"/>
                </a:highlight>
                <a:latin typeface="Calibri" panose="020F0502020204030204" pitchFamily="34" charset="0"/>
                <a:ea typeface="Calibri" panose="020F0502020204030204" pitchFamily="34" charset="0"/>
              </a:rPr>
              <a:t>communs </a:t>
            </a:r>
            <a:r>
              <a:rPr lang="fr-FR" dirty="0">
                <a:latin typeface="Calibri" panose="020F0502020204030204" pitchFamily="34" charset="0"/>
                <a:ea typeface="Calibri" panose="020F0502020204030204" pitchFamily="34" charset="0"/>
              </a:rPr>
              <a:t>qui régissent les comportements des individus et garantissent ainsi des </a:t>
            </a:r>
            <a:r>
              <a:rPr lang="fr-FR" dirty="0">
                <a:highlight>
                  <a:srgbClr val="FFFF00"/>
                </a:highlight>
                <a:latin typeface="Calibri" panose="020F0502020204030204" pitchFamily="34" charset="0"/>
                <a:ea typeface="Calibri" panose="020F0502020204030204" pitchFamily="34" charset="0"/>
              </a:rPr>
              <a:t>réactions</a:t>
            </a:r>
            <a:r>
              <a:rPr lang="fr-FR" dirty="0">
                <a:latin typeface="Calibri" panose="020F0502020204030204" pitchFamily="34" charset="0"/>
                <a:ea typeface="Calibri" panose="020F0502020204030204" pitchFamily="34" charset="0"/>
              </a:rPr>
              <a:t> prévisibles </a:t>
            </a:r>
          </a:p>
          <a:p>
            <a:pPr marL="0" lvl="0" indent="0" rtl="1">
              <a:lnSpc>
                <a:spcPct val="115000"/>
              </a:lnSpc>
              <a:spcAft>
                <a:spcPts val="0"/>
              </a:spcAft>
              <a:buNone/>
              <a:tabLst>
                <a:tab pos="742950" algn="l"/>
              </a:tabLst>
            </a:pPr>
            <a:r>
              <a:rPr lang="fr-FR" dirty="0">
                <a:latin typeface="Calibri" panose="020F0502020204030204" pitchFamily="34" charset="0"/>
                <a:ea typeface="Calibri" panose="020F0502020204030204" pitchFamily="34" charset="0"/>
              </a:rPr>
              <a:t>4- il s’organise autour </a:t>
            </a:r>
            <a:r>
              <a:rPr lang="fr-FR" dirty="0">
                <a:highlight>
                  <a:srgbClr val="FFFF00"/>
                </a:highlight>
                <a:latin typeface="Calibri" panose="020F0502020204030204" pitchFamily="34" charset="0"/>
                <a:ea typeface="Calibri" panose="020F0502020204030204" pitchFamily="34" charset="0"/>
              </a:rPr>
              <a:t>d’objectifs</a:t>
            </a:r>
            <a:r>
              <a:rPr lang="fr-FR" dirty="0">
                <a:latin typeface="Calibri" panose="020F0502020204030204" pitchFamily="34" charset="0"/>
                <a:ea typeface="Calibri" panose="020F0502020204030204" pitchFamily="34" charset="0"/>
              </a:rPr>
              <a:t> </a:t>
            </a:r>
            <a:r>
              <a:rPr lang="fr-FR" dirty="0" smtClean="0">
                <a:latin typeface="Calibri" panose="020F0502020204030204" pitchFamily="34" charset="0"/>
                <a:ea typeface="Calibri" panose="020F0502020204030204" pitchFamily="34" charset="0"/>
              </a:rPr>
              <a:t>qu’il </a:t>
            </a:r>
            <a:r>
              <a:rPr lang="fr-FR" dirty="0">
                <a:latin typeface="Calibri" panose="020F0502020204030204" pitchFamily="34" charset="0"/>
                <a:ea typeface="Calibri" panose="020F0502020204030204" pitchFamily="34" charset="0"/>
              </a:rPr>
              <a:t>veut réaliser</a:t>
            </a:r>
          </a:p>
          <a:p>
            <a:pPr marL="0" lvl="0" indent="0" algn="just" rtl="1">
              <a:lnSpc>
                <a:spcPct val="115000"/>
              </a:lnSpc>
              <a:spcAft>
                <a:spcPts val="0"/>
              </a:spcAft>
              <a:buNone/>
              <a:tabLst>
                <a:tab pos="742950" algn="l"/>
              </a:tabLst>
            </a:pPr>
            <a:endParaRPr lang="fr-FR"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xmlns="" val="183401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Effect transition="in" filter="diamond(in)">
                                      <p:cBhvr>
                                        <p:cTn id="29" dur="2000"/>
                                        <p:tgtEl>
                                          <p:spTgt spid="3">
                                            <p:txEl>
                                              <p:pRg st="0" end="0"/>
                                            </p:txEl>
                                          </p:spTgt>
                                        </p:tgtEl>
                                      </p:cBhvr>
                                    </p:animEffect>
                                  </p:childTnLst>
                                </p:cTn>
                              </p:par>
                              <p:par>
                                <p:cTn id="30" presetID="8" presetClass="entr" presetSubtype="16" fill="hold" nodeType="with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diamond(in)">
                                      <p:cBhvr>
                                        <p:cTn id="32" dur="2000"/>
                                        <p:tgtEl>
                                          <p:spTgt spid="3">
                                            <p:txEl>
                                              <p:pRg st="1" end="1"/>
                                            </p:txEl>
                                          </p:spTgt>
                                        </p:tgtEl>
                                      </p:cBhvr>
                                    </p:animEffect>
                                  </p:childTnLst>
                                </p:cTn>
                              </p:par>
                              <p:par>
                                <p:cTn id="33" presetID="8" presetClass="entr" presetSubtype="16" fill="hold"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diamond(in)">
                                      <p:cBhvr>
                                        <p:cTn id="35" dur="2000"/>
                                        <p:tgtEl>
                                          <p:spTgt spid="3">
                                            <p:txEl>
                                              <p:pRg st="2" end="2"/>
                                            </p:txEl>
                                          </p:spTgt>
                                        </p:tgtEl>
                                      </p:cBhvr>
                                    </p:animEffect>
                                  </p:childTnLst>
                                </p:cTn>
                              </p:par>
                              <p:par>
                                <p:cTn id="36" presetID="8" presetClass="entr" presetSubtype="16" fill="hold" nodeType="with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diamond(in)">
                                      <p:cBhvr>
                                        <p:cTn id="3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7D0F87A-6289-439C-B45A-0C024749D984}"/>
              </a:ext>
            </a:extLst>
          </p:cNvPr>
          <p:cNvSpPr>
            <a:spLocks noGrp="1"/>
          </p:cNvSpPr>
          <p:nvPr>
            <p:ph type="title"/>
          </p:nvPr>
        </p:nvSpPr>
        <p:spPr/>
        <p:txBody>
          <a:bodyPr/>
          <a:lstStyle/>
          <a:p>
            <a:pPr algn="ctr"/>
            <a:r>
              <a:rPr lang="fr-FR" dirty="0"/>
              <a:t>Caractéristiques </a:t>
            </a:r>
            <a:r>
              <a:rPr lang="fr-FR" dirty="0" smtClean="0"/>
              <a:t>généraux des </a:t>
            </a:r>
            <a:r>
              <a:rPr lang="fr-FR" dirty="0"/>
              <a:t>groupes</a:t>
            </a:r>
          </a:p>
        </p:txBody>
      </p:sp>
      <p:sp>
        <p:nvSpPr>
          <p:cNvPr id="3" name="Espace réservé du contenu 2">
            <a:extLst>
              <a:ext uri="{FF2B5EF4-FFF2-40B4-BE49-F238E27FC236}">
                <a16:creationId xmlns:a16="http://schemas.microsoft.com/office/drawing/2014/main" xmlns="" id="{29B8FD71-E7B4-4B59-B657-D78781096CCA}"/>
              </a:ext>
            </a:extLst>
          </p:cNvPr>
          <p:cNvSpPr>
            <a:spLocks noGrp="1"/>
          </p:cNvSpPr>
          <p:nvPr>
            <p:ph idx="1"/>
          </p:nvPr>
        </p:nvSpPr>
        <p:spPr/>
        <p:txBody>
          <a:bodyPr/>
          <a:lstStyle/>
          <a:p>
            <a:pPr marL="0" indent="0">
              <a:buNone/>
            </a:pPr>
            <a:r>
              <a:rPr lang="fr-FR" dirty="0" smtClean="0"/>
              <a:t>- La </a:t>
            </a:r>
            <a:r>
              <a:rPr lang="fr-FR" dirty="0"/>
              <a:t>réalisation des objectifs exige une </a:t>
            </a:r>
            <a:r>
              <a:rPr lang="fr-FR" dirty="0">
                <a:highlight>
                  <a:srgbClr val="FFFF00"/>
                </a:highlight>
              </a:rPr>
              <a:t>coopération</a:t>
            </a:r>
            <a:r>
              <a:rPr lang="fr-FR" dirty="0"/>
              <a:t> entre les membres d’un groupe</a:t>
            </a:r>
          </a:p>
          <a:p>
            <a:pPr marL="0" indent="0">
              <a:buNone/>
            </a:pPr>
            <a:r>
              <a:rPr lang="fr-FR" dirty="0" smtClean="0"/>
              <a:t>- Les </a:t>
            </a:r>
            <a:r>
              <a:rPr lang="fr-FR" dirty="0"/>
              <a:t>interactions entre les membres </a:t>
            </a:r>
            <a:r>
              <a:rPr lang="fr-FR" dirty="0" smtClean="0"/>
              <a:t>font </a:t>
            </a:r>
            <a:r>
              <a:rPr lang="fr-FR" dirty="0"/>
              <a:t>émerger un </a:t>
            </a:r>
            <a:r>
              <a:rPr lang="fr-FR" dirty="0">
                <a:highlight>
                  <a:srgbClr val="FFFF00"/>
                </a:highlight>
              </a:rPr>
              <a:t>leadership</a:t>
            </a:r>
            <a:r>
              <a:rPr lang="fr-FR" dirty="0"/>
              <a:t> qui veille à la continuité de son fonctionnement </a:t>
            </a:r>
          </a:p>
          <a:p>
            <a:pPr marL="0" indent="0">
              <a:buNone/>
            </a:pPr>
            <a:r>
              <a:rPr lang="fr-FR" dirty="0" smtClean="0"/>
              <a:t>- Les </a:t>
            </a:r>
            <a:r>
              <a:rPr lang="fr-FR" dirty="0"/>
              <a:t>membres développent un sens de </a:t>
            </a:r>
            <a:r>
              <a:rPr lang="fr-FR" dirty="0">
                <a:highlight>
                  <a:srgbClr val="FFFF00"/>
                </a:highlight>
              </a:rPr>
              <a:t>responsabilité</a:t>
            </a:r>
            <a:r>
              <a:rPr lang="fr-FR" dirty="0"/>
              <a:t> envers le groupe</a:t>
            </a:r>
          </a:p>
          <a:p>
            <a:pPr marL="0" indent="0">
              <a:buNone/>
            </a:pPr>
            <a:r>
              <a:rPr lang="fr-FR" dirty="0" smtClean="0"/>
              <a:t>- Le </a:t>
            </a:r>
            <a:r>
              <a:rPr lang="fr-FR" dirty="0"/>
              <a:t>développement d’un sentiment de </a:t>
            </a:r>
            <a:r>
              <a:rPr lang="fr-FR" dirty="0">
                <a:highlight>
                  <a:srgbClr val="FFFF00"/>
                </a:highlight>
              </a:rPr>
              <a:t>l’appartenance</a:t>
            </a:r>
            <a:r>
              <a:rPr lang="fr-FR" dirty="0"/>
              <a:t> au groupe (début de distinction entre le « nous » et « eux </a:t>
            </a:r>
            <a:r>
              <a:rPr lang="fr-FR" dirty="0" smtClean="0"/>
              <a:t>»)</a:t>
            </a:r>
            <a:endParaRPr lang="fr-FR" dirty="0"/>
          </a:p>
          <a:p>
            <a:endParaRPr lang="fr-FR" dirty="0"/>
          </a:p>
        </p:txBody>
      </p:sp>
    </p:spTree>
    <p:extLst>
      <p:ext uri="{BB962C8B-B14F-4D97-AF65-F5344CB8AC3E}">
        <p14:creationId xmlns:p14="http://schemas.microsoft.com/office/powerpoint/2010/main" xmlns="" val="207945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EB47C98-B183-45E5-A827-EF8019734F2D}"/>
              </a:ext>
            </a:extLst>
          </p:cNvPr>
          <p:cNvSpPr>
            <a:spLocks noGrp="1"/>
          </p:cNvSpPr>
          <p:nvPr>
            <p:ph type="title"/>
          </p:nvPr>
        </p:nvSpPr>
        <p:spPr/>
        <p:txBody>
          <a:bodyPr/>
          <a:lstStyle/>
          <a:p>
            <a:pPr algn="ctr"/>
            <a:r>
              <a:rPr lang="fr-FR" dirty="0"/>
              <a:t>Classification des groupes</a:t>
            </a:r>
          </a:p>
        </p:txBody>
      </p:sp>
      <p:sp>
        <p:nvSpPr>
          <p:cNvPr id="3" name="Espace réservé du contenu 2">
            <a:extLst>
              <a:ext uri="{FF2B5EF4-FFF2-40B4-BE49-F238E27FC236}">
                <a16:creationId xmlns:a16="http://schemas.microsoft.com/office/drawing/2014/main" xmlns="" id="{A03B00F7-444B-4395-9802-A818570CBAA4}"/>
              </a:ext>
            </a:extLst>
          </p:cNvPr>
          <p:cNvSpPr>
            <a:spLocks noGrp="1"/>
          </p:cNvSpPr>
          <p:nvPr>
            <p:ph idx="1"/>
          </p:nvPr>
        </p:nvSpPr>
        <p:spPr/>
        <p:txBody>
          <a:bodyPr/>
          <a:lstStyle/>
          <a:p>
            <a:pPr marL="0" indent="0" rtl="1">
              <a:buNone/>
            </a:pPr>
            <a:r>
              <a:rPr lang="fr-FR" dirty="0"/>
              <a:t>On peut classifier les groupes selon la nature et le volume:</a:t>
            </a:r>
            <a:endParaRPr lang="ar-MA" dirty="0"/>
          </a:p>
          <a:p>
            <a:pPr marL="0" indent="0" rtl="1">
              <a:buNone/>
            </a:pPr>
            <a:r>
              <a:rPr lang="ar-SA" dirty="0"/>
              <a:t>ـ الحشد</a:t>
            </a:r>
            <a:r>
              <a:rPr lang="fr-FR" dirty="0"/>
              <a:t> la foule  </a:t>
            </a:r>
            <a:endParaRPr lang="ar-SA" dirty="0"/>
          </a:p>
          <a:p>
            <a:pPr marL="0" indent="0" rtl="1">
              <a:buNone/>
            </a:pPr>
            <a:r>
              <a:rPr lang="ar-SA" dirty="0"/>
              <a:t>ـ العصابة/ الرهط</a:t>
            </a:r>
            <a:r>
              <a:rPr lang="fr-FR" dirty="0"/>
              <a:t> la bande </a:t>
            </a:r>
            <a:endParaRPr lang="ar-SA" dirty="0"/>
          </a:p>
          <a:p>
            <a:pPr marL="0" indent="0" rtl="1">
              <a:buNone/>
            </a:pPr>
            <a:r>
              <a:rPr lang="ar-SA" dirty="0"/>
              <a:t>ـ التجمع</a:t>
            </a:r>
            <a:r>
              <a:rPr lang="fr-FR" dirty="0"/>
              <a:t> le regroupement </a:t>
            </a:r>
            <a:endParaRPr lang="ar-SA" dirty="0"/>
          </a:p>
          <a:p>
            <a:pPr marL="0" indent="0" rtl="1">
              <a:buNone/>
            </a:pPr>
            <a:r>
              <a:rPr lang="ar-SA" dirty="0"/>
              <a:t>ـ الفريق ال</a:t>
            </a:r>
            <a:r>
              <a:rPr lang="ar-MA" dirty="0"/>
              <a:t>أ</a:t>
            </a:r>
            <a:r>
              <a:rPr lang="ar-SA" dirty="0"/>
              <a:t>ولي</a:t>
            </a:r>
            <a:r>
              <a:rPr lang="fr-FR" dirty="0"/>
              <a:t> le groupe primaire </a:t>
            </a:r>
            <a:endParaRPr lang="ar-SA" dirty="0"/>
          </a:p>
          <a:p>
            <a:pPr marL="0" indent="0" rtl="1">
              <a:buNone/>
            </a:pPr>
            <a:r>
              <a:rPr lang="ar-SA" dirty="0"/>
              <a:t>ـ الفريق الثاني</a:t>
            </a:r>
            <a:r>
              <a:rPr lang="fr-FR" dirty="0"/>
              <a:t> le groupe secondaire </a:t>
            </a:r>
            <a:endParaRPr lang="ar-MA" dirty="0"/>
          </a:p>
        </p:txBody>
      </p:sp>
    </p:spTree>
    <p:extLst>
      <p:ext uri="{BB962C8B-B14F-4D97-AF65-F5344CB8AC3E}">
        <p14:creationId xmlns:p14="http://schemas.microsoft.com/office/powerpoint/2010/main" xmlns="" val="483289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1231545028"/>
              </p:ext>
            </p:extLst>
          </p:nvPr>
        </p:nvGraphicFramePr>
        <p:xfrm>
          <a:off x="1" y="861390"/>
          <a:ext cx="12192000" cy="5996609"/>
        </p:xfrm>
        <a:graphic>
          <a:graphicData uri="http://schemas.openxmlformats.org/drawingml/2006/table">
            <a:tbl>
              <a:tblPr rtl="1" firstRow="1" firstCol="1" lastRow="1" lastCol="1" bandRow="1" bandCol="1">
                <a:tableStyleId>{93296810-A885-4BE3-A3E7-6D5BEEA58F35}</a:tableStyleId>
              </a:tblPr>
              <a:tblGrid>
                <a:gridCol w="1278982">
                  <a:extLst>
                    <a:ext uri="{9D8B030D-6E8A-4147-A177-3AD203B41FA5}">
                      <a16:colId xmlns:a16="http://schemas.microsoft.com/office/drawing/2014/main" xmlns="" val="20000"/>
                    </a:ext>
                  </a:extLst>
                </a:gridCol>
                <a:gridCol w="1571933">
                  <a:extLst>
                    <a:ext uri="{9D8B030D-6E8A-4147-A177-3AD203B41FA5}">
                      <a16:colId xmlns:a16="http://schemas.microsoft.com/office/drawing/2014/main" xmlns="" val="20001"/>
                    </a:ext>
                  </a:extLst>
                </a:gridCol>
                <a:gridCol w="1117818">
                  <a:extLst>
                    <a:ext uri="{9D8B030D-6E8A-4147-A177-3AD203B41FA5}">
                      <a16:colId xmlns:a16="http://schemas.microsoft.com/office/drawing/2014/main" xmlns="" val="20002"/>
                    </a:ext>
                  </a:extLst>
                </a:gridCol>
                <a:gridCol w="1032869">
                  <a:extLst>
                    <a:ext uri="{9D8B030D-6E8A-4147-A177-3AD203B41FA5}">
                      <a16:colId xmlns:a16="http://schemas.microsoft.com/office/drawing/2014/main" xmlns="" val="20003"/>
                    </a:ext>
                  </a:extLst>
                </a:gridCol>
                <a:gridCol w="1286126">
                  <a:extLst>
                    <a:ext uri="{9D8B030D-6E8A-4147-A177-3AD203B41FA5}">
                      <a16:colId xmlns:a16="http://schemas.microsoft.com/office/drawing/2014/main" xmlns="" val="20004"/>
                    </a:ext>
                  </a:extLst>
                </a:gridCol>
                <a:gridCol w="1714835">
                  <a:extLst>
                    <a:ext uri="{9D8B030D-6E8A-4147-A177-3AD203B41FA5}">
                      <a16:colId xmlns:a16="http://schemas.microsoft.com/office/drawing/2014/main" xmlns="" val="20005"/>
                    </a:ext>
                  </a:extLst>
                </a:gridCol>
                <a:gridCol w="1429029">
                  <a:extLst>
                    <a:ext uri="{9D8B030D-6E8A-4147-A177-3AD203B41FA5}">
                      <a16:colId xmlns:a16="http://schemas.microsoft.com/office/drawing/2014/main" xmlns="" val="20006"/>
                    </a:ext>
                  </a:extLst>
                </a:gridCol>
                <a:gridCol w="2760408">
                  <a:extLst>
                    <a:ext uri="{9D8B030D-6E8A-4147-A177-3AD203B41FA5}">
                      <a16:colId xmlns:a16="http://schemas.microsoft.com/office/drawing/2014/main" xmlns="" val="20007"/>
                    </a:ext>
                  </a:extLst>
                </a:gridCol>
              </a:tblGrid>
              <a:tr h="947105">
                <a:tc>
                  <a:txBody>
                    <a:bodyPr/>
                    <a:lstStyle/>
                    <a:p>
                      <a:pPr algn="just" rtl="1">
                        <a:lnSpc>
                          <a:spcPct val="115000"/>
                        </a:lnSpc>
                        <a:spcAft>
                          <a:spcPts val="1000"/>
                        </a:spcAft>
                      </a:pPr>
                      <a:r>
                        <a:rPr lang="ar-MA" sz="2400" dirty="0">
                          <a:effectLst/>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البناء و درجة التنظيم الداخلي وتمايز الأدوار</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المدة</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عدد الأفراد</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العلاقات بين الأفراد</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التأثير على المعتقدات والمعايير</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الوعي بالغايات</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800" dirty="0">
                          <a:solidFill>
                            <a:schemeClr val="tx1"/>
                          </a:solidFill>
                          <a:effectLst/>
                        </a:rPr>
                        <a:t>الأفعال المشتركة</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xmlns="" val="10000"/>
                  </a:ext>
                </a:extLst>
              </a:tr>
              <a:tr h="947105">
                <a:tc>
                  <a:txBody>
                    <a:bodyPr/>
                    <a:lstStyle/>
                    <a:p>
                      <a:pPr algn="ctr" rtl="1">
                        <a:lnSpc>
                          <a:spcPct val="115000"/>
                        </a:lnSpc>
                        <a:spcAft>
                          <a:spcPts val="1000"/>
                        </a:spcAft>
                      </a:pPr>
                      <a:r>
                        <a:rPr lang="ar-MA" sz="1800" dirty="0">
                          <a:solidFill>
                            <a:schemeClr val="tx1"/>
                          </a:solidFill>
                          <a:effectLst/>
                        </a:rPr>
                        <a:t>الحشد</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600" b="1" dirty="0">
                          <a:effectLst/>
                        </a:rPr>
                        <a:t>ضعيف جدا</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بعض الدقائق إلى بعض الأيام</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a:effectLst/>
                        </a:rPr>
                        <a:t>كبير</a:t>
                      </a:r>
                      <a:endParaRPr lang="fr-FR" sz="1200" b="1">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عدوى المشاعر</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انبثاق المعتقدات الكامنة</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ضعيف</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خالية من العواطف أو تقوم على المجاورة</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1"/>
                  </a:ext>
                </a:extLst>
              </a:tr>
              <a:tr h="1261084">
                <a:tc>
                  <a:txBody>
                    <a:bodyPr/>
                    <a:lstStyle/>
                    <a:p>
                      <a:pPr algn="ctr" rtl="1">
                        <a:lnSpc>
                          <a:spcPct val="115000"/>
                        </a:lnSpc>
                        <a:spcAft>
                          <a:spcPts val="1000"/>
                        </a:spcAft>
                      </a:pPr>
                      <a:r>
                        <a:rPr lang="ar-MA" sz="1800" dirty="0">
                          <a:solidFill>
                            <a:schemeClr val="tx1"/>
                          </a:solidFill>
                          <a:effectLst/>
                        </a:rPr>
                        <a:t>العصبة</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600" b="1" dirty="0">
                          <a:effectLst/>
                        </a:rPr>
                        <a:t>ضعيف</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بعض الساعات إلى بعض الشهور</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a:effectLst/>
                        </a:rPr>
                        <a:t>صغير</a:t>
                      </a:r>
                      <a:endParaRPr lang="fr-FR" sz="1200" b="1">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البحث عن الشبيه</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تقويتها </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متوسط</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عفوية لكن ذات  أهمية قليلة بالنسبة للجماعة</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2"/>
                  </a:ext>
                </a:extLst>
              </a:tr>
              <a:tr h="947105">
                <a:tc>
                  <a:txBody>
                    <a:bodyPr/>
                    <a:lstStyle/>
                    <a:p>
                      <a:pPr algn="ctr" rtl="1">
                        <a:lnSpc>
                          <a:spcPct val="115000"/>
                        </a:lnSpc>
                        <a:spcAft>
                          <a:spcPts val="1000"/>
                        </a:spcAft>
                      </a:pPr>
                      <a:r>
                        <a:rPr lang="ar-MA" sz="1800" dirty="0">
                          <a:solidFill>
                            <a:schemeClr val="tx1"/>
                          </a:solidFill>
                          <a:effectLst/>
                        </a:rPr>
                        <a:t>التجمع</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600" b="1" dirty="0">
                          <a:effectLst/>
                        </a:rPr>
                        <a:t>متوسط</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عدة أسابيع إلى عدة أشهر</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صغير أو متوسط أو كبير</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علاقات إنسانية سطحية</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الحفاظ عليها</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ضعيف إلى متوسط</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مقاومة سلبية أو أفعال محدودة</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3"/>
                  </a:ext>
                </a:extLst>
              </a:tr>
              <a:tr h="947105">
                <a:tc>
                  <a:txBody>
                    <a:bodyPr/>
                    <a:lstStyle/>
                    <a:p>
                      <a:pPr algn="ctr" rtl="1">
                        <a:lnSpc>
                          <a:spcPct val="115000"/>
                        </a:lnSpc>
                        <a:spcAft>
                          <a:spcPts val="1000"/>
                        </a:spcAft>
                      </a:pPr>
                      <a:r>
                        <a:rPr lang="ar-MA" sz="1800" dirty="0">
                          <a:solidFill>
                            <a:schemeClr val="tx1"/>
                          </a:solidFill>
                          <a:effectLst/>
                        </a:rPr>
                        <a:t>الجماعة الأولية أو المحدودة العدد</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600" b="1" dirty="0">
                          <a:effectLst/>
                        </a:rPr>
                        <a:t>مرتفع</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ثلاثة أيام إلى عشرة أعوام</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صغير</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علاقات إنسانية  غنية</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تغييرها</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effectLst/>
                        </a:rPr>
                        <a:t>مرتفع</a:t>
                      </a:r>
                      <a:endParaRPr lang="fr-FR" sz="1200" b="1" dirty="0">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عفوية ، ذات أهمية كبيرة  مجددة أحيانا</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4"/>
                  </a:ext>
                </a:extLst>
              </a:tr>
              <a:tr h="947105">
                <a:tc>
                  <a:txBody>
                    <a:bodyPr/>
                    <a:lstStyle/>
                    <a:p>
                      <a:pPr algn="ctr" rtl="1">
                        <a:lnSpc>
                          <a:spcPct val="115000"/>
                        </a:lnSpc>
                        <a:spcAft>
                          <a:spcPts val="1000"/>
                        </a:spcAft>
                      </a:pPr>
                      <a:r>
                        <a:rPr lang="ar-MA" sz="1800" dirty="0">
                          <a:solidFill>
                            <a:schemeClr val="tx1"/>
                          </a:solidFill>
                          <a:effectLst/>
                        </a:rPr>
                        <a:t>الجماعات الثانوية أو المنظمات</a:t>
                      </a:r>
                      <a:endParaRPr lang="fr-FR"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1">
                        <a:lnSpc>
                          <a:spcPct val="115000"/>
                        </a:lnSpc>
                        <a:spcAft>
                          <a:spcPts val="1000"/>
                        </a:spcAft>
                      </a:pPr>
                      <a:r>
                        <a:rPr lang="ar-MA" sz="1600" b="1" dirty="0">
                          <a:solidFill>
                            <a:schemeClr val="tx1"/>
                          </a:solidFill>
                          <a:effectLst/>
                        </a:rPr>
                        <a:t>مرتفع جدا</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عدة أشهر إلى عشرات السنين</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متوسط أو كبير</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علاقات وظيفية</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ترسيخها عن طريق الضغط</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ضعيف إلى مرتفع</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1000"/>
                        </a:spcAft>
                      </a:pPr>
                      <a:r>
                        <a:rPr lang="ar-MA" sz="1600" b="1" dirty="0">
                          <a:solidFill>
                            <a:schemeClr val="tx1"/>
                          </a:solidFill>
                          <a:effectLst/>
                        </a:rPr>
                        <a:t>عبارة عن مهمة ،  اعتيادية ومخطط لها</a:t>
                      </a:r>
                      <a:endParaRPr lang="fr-F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7567" marR="675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ZoneTexte 2"/>
          <p:cNvSpPr txBox="1"/>
          <p:nvPr/>
        </p:nvSpPr>
        <p:spPr>
          <a:xfrm>
            <a:off x="4532244" y="238539"/>
            <a:ext cx="2637182" cy="523220"/>
          </a:xfrm>
          <a:prstGeom prst="rect">
            <a:avLst/>
          </a:prstGeom>
          <a:noFill/>
        </p:spPr>
        <p:txBody>
          <a:bodyPr wrap="square" rtlCol="0">
            <a:spAutoFit/>
          </a:bodyPr>
          <a:lstStyle/>
          <a:p>
            <a:pPr algn="ctr" rtl="1"/>
            <a:r>
              <a:rPr lang="ar-MA" sz="2800" b="1" dirty="0"/>
              <a:t>حسب نوع الجماعة</a:t>
            </a:r>
            <a:endParaRPr lang="fr-FR" sz="2800" b="1" dirty="0"/>
          </a:p>
        </p:txBody>
      </p:sp>
    </p:spTree>
    <p:extLst>
      <p:ext uri="{BB962C8B-B14F-4D97-AF65-F5344CB8AC3E}">
        <p14:creationId xmlns:p14="http://schemas.microsoft.com/office/powerpoint/2010/main" xmlns="" val="26163127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TotalTime>
  <Words>1428</Words>
  <Application>Microsoft Office PowerPoint</Application>
  <PresentationFormat>Personnalisé</PresentationFormat>
  <Paragraphs>240</Paragraphs>
  <Slides>24</Slides>
  <Notes>1</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La dynamique des groupes</vt:lpstr>
      <vt:lpstr>NB:</vt:lpstr>
      <vt:lpstr>Caractéristiques généraux des groupes</vt:lpstr>
      <vt:lpstr>Caractéristiques généraux des groupes</vt:lpstr>
      <vt:lpstr>Caractéristiques généraux des groupes</vt:lpstr>
      <vt:lpstr>Caractéristiques généraux des groupes</vt:lpstr>
      <vt:lpstr>Caractéristiques généraux des groupes</vt:lpstr>
      <vt:lpstr>Classification des groupes</vt:lpstr>
      <vt:lpstr>Diapositive 9</vt:lpstr>
      <vt:lpstr>Diapositive 10</vt:lpstr>
      <vt:lpstr>La dynamique</vt:lpstr>
      <vt:lpstr>La dynamique: phases </vt:lpstr>
      <vt:lpstr>La dynamique</vt:lpstr>
      <vt:lpstr>Diapositive 14</vt:lpstr>
      <vt:lpstr>Diapositive 15</vt:lpstr>
      <vt:lpstr>Diapositive 16</vt:lpstr>
      <vt:lpstr>Diapositive 17</vt:lpstr>
      <vt:lpstr>الحشد</vt:lpstr>
      <vt:lpstr>العصابة</vt:lpstr>
      <vt:lpstr>التجمع</vt:lpstr>
      <vt:lpstr>التجمع الأولي</vt:lpstr>
      <vt:lpstr>التجمع الثانوي</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ABDELAZIZ.DADI</dc:creator>
  <cp:lastModifiedBy>Utilisateur Windows</cp:lastModifiedBy>
  <cp:revision>118</cp:revision>
  <dcterms:created xsi:type="dcterms:W3CDTF">2018-10-30T21:09:28Z</dcterms:created>
  <dcterms:modified xsi:type="dcterms:W3CDTF">2026-03-15T17:42:57Z</dcterms:modified>
</cp:coreProperties>
</file>