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76" r:id="rId10"/>
    <p:sldId id="264" r:id="rId11"/>
    <p:sldId id="265" r:id="rId12"/>
    <p:sldId id="268" r:id="rId13"/>
    <p:sldId id="270" r:id="rId14"/>
    <p:sldId id="271" r:id="rId15"/>
    <p:sldId id="284" r:id="rId16"/>
    <p:sldId id="272" r:id="rId17"/>
    <p:sldId id="273" r:id="rId18"/>
    <p:sldId id="274" r:id="rId19"/>
    <p:sldId id="275" r:id="rId20"/>
    <p:sldId id="277" r:id="rId21"/>
    <p:sldId id="285" r:id="rId22"/>
    <p:sldId id="278" r:id="rId23"/>
    <p:sldId id="279" r:id="rId24"/>
    <p:sldId id="280" r:id="rId25"/>
    <p:sldId id="286" r:id="rId26"/>
    <p:sldId id="281" r:id="rId27"/>
    <p:sldId id="287" r:id="rId28"/>
    <p:sldId id="282" r:id="rId29"/>
    <p:sldId id="283" r:id="rId30"/>
    <p:sldId id="288" r:id="rId31"/>
    <p:sldId id="289" r:id="rId32"/>
    <p:sldId id="290" r:id="rId33"/>
    <p:sldId id="291" r:id="rId34"/>
    <p:sldId id="293" r:id="rId35"/>
    <p:sldId id="292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9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64D20-FCD1-4B63-AC56-3CD151E14A72}" type="datetimeFigureOut">
              <a:rPr lang="fr-FR" smtClean="0"/>
              <a:pPr/>
              <a:t>02/11/2010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9266E-43E4-42B4-B0B9-97CA3A6B41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Réseau lexical: </a:t>
            </a:r>
            <a:r>
              <a:rPr lang="fr-FR" sz="2800" b="1" dirty="0" smtClean="0"/>
              <a:t>regroupe l'ensemble des mots qui désignent des idées ou des réalités qui renvoient à un même thème  </a:t>
            </a:r>
            <a:r>
              <a:rPr lang="fr-FR" sz="2400" b="1" baseline="0" dirty="0" smtClean="0"/>
              <a:t>.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266E-43E4-42B4-B0B9-97CA3A6B4184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sz="2400" b="1" dirty="0" smtClean="0"/>
              <a:t>Représentation poétique qui fait appel à l’imagination.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266E-43E4-42B4-B0B9-97CA3A6B4184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800" b="1" dirty="0" smtClean="0"/>
              <a:t>Convergence entre le remplacé et le remplaçant: se diriger vers</a:t>
            </a:r>
            <a:r>
              <a:rPr lang="fr-FR" sz="1800" b="1" baseline="0" dirty="0" smtClean="0"/>
              <a:t> un même point-tendre vers le même résultat.</a:t>
            </a: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266E-43E4-42B4-B0B9-97CA3A6B4184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266E-43E4-42B4-B0B9-97CA3A6B4184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18CD-78AD-4E0E-844D-D58ECBFC5215}" type="datetimeFigureOut">
              <a:rPr lang="fr-FR" smtClean="0"/>
              <a:pPr/>
              <a:t>02/11/2010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C4A7-62BF-4858-AC6C-C0786966E4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>
          <a:xfrm>
            <a:off x="285720" y="214290"/>
            <a:ext cx="8358246" cy="2071702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b="1" dirty="0" smtClean="0"/>
              <a:t>L’Enseignement du Français au Secondaire Qualifiant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2643182"/>
            <a:ext cx="8572560" cy="3500462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r-FR" sz="4800" b="1" dirty="0" smtClean="0">
                <a:solidFill>
                  <a:schemeClr val="lt1"/>
                </a:solidFill>
              </a:rPr>
              <a:t>Progression de la Première Année </a:t>
            </a:r>
          </a:p>
          <a:p>
            <a:pPr algn="ctr">
              <a:spcBef>
                <a:spcPct val="0"/>
              </a:spcBef>
            </a:pPr>
            <a:r>
              <a:rPr lang="fr-FR" sz="4800" b="1" dirty="0" smtClean="0">
                <a:solidFill>
                  <a:schemeClr val="lt1"/>
                </a:solidFill>
              </a:rPr>
              <a:t>du Baccalauréat</a:t>
            </a:r>
          </a:p>
          <a:p>
            <a:pPr algn="ctr">
              <a:spcBef>
                <a:spcPct val="0"/>
              </a:spcBef>
            </a:pPr>
            <a:endParaRPr lang="fr-FR" sz="48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5720" y="142852"/>
            <a:ext cx="2643206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Exprimée  par un verbe</a:t>
            </a:r>
            <a:r>
              <a:rPr lang="fr-FR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, </a:t>
            </a:r>
            <a:endParaRPr lang="fr-FR" sz="2800" dirty="0"/>
          </a:p>
        </p:txBody>
      </p:sp>
      <p:sp>
        <p:nvSpPr>
          <p:cNvPr id="3" name="Flèche droite 2"/>
          <p:cNvSpPr/>
          <p:nvPr/>
        </p:nvSpPr>
        <p:spPr>
          <a:xfrm>
            <a:off x="3428992" y="1000108"/>
            <a:ext cx="857256" cy="4286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2571744"/>
            <a:ext cx="250033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Exprimée  par un adjectif, </a:t>
            </a:r>
            <a:endParaRPr lang="fr-FR" sz="3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4786322"/>
            <a:ext cx="350046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Exprimée par une conjonction</a:t>
            </a:r>
            <a:endParaRPr lang="fr-FR" sz="3200" b="1" dirty="0"/>
          </a:p>
        </p:txBody>
      </p:sp>
      <p:sp>
        <p:nvSpPr>
          <p:cNvPr id="6" name="Flèche droite 5"/>
          <p:cNvSpPr/>
          <p:nvPr/>
        </p:nvSpPr>
        <p:spPr>
          <a:xfrm>
            <a:off x="2857488" y="3071810"/>
            <a:ext cx="1285884" cy="4286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786182" y="5072074"/>
            <a:ext cx="1285884" cy="4029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286380" y="4857760"/>
            <a:ext cx="335758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Il nage </a:t>
            </a:r>
            <a:r>
              <a:rPr lang="fr-FR" sz="3200" b="1" dirty="0" smtClean="0">
                <a:solidFill>
                  <a:srgbClr val="FFC000"/>
                </a:solidFill>
              </a:rPr>
              <a:t>comme </a:t>
            </a:r>
            <a:r>
              <a:rPr lang="fr-FR" sz="3200" b="1" dirty="0" smtClean="0"/>
              <a:t>un poisson</a:t>
            </a:r>
            <a:endParaRPr lang="fr-FR" sz="32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500562" y="2786058"/>
            <a:ext cx="400052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Son courage est </a:t>
            </a:r>
            <a:r>
              <a:rPr lang="fr-FR" sz="3200" b="1" dirty="0" smtClean="0">
                <a:solidFill>
                  <a:srgbClr val="FFC000"/>
                </a:solidFill>
              </a:rPr>
              <a:t>pareil à </a:t>
            </a:r>
            <a:r>
              <a:rPr lang="fr-FR" sz="3200" b="1" dirty="0" smtClean="0"/>
              <a:t>celui d’un lion</a:t>
            </a:r>
            <a:endParaRPr lang="fr-FR" sz="32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500562" y="500042"/>
            <a:ext cx="428628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La couleur de ses yeux </a:t>
            </a:r>
            <a:r>
              <a:rPr lang="fr-FR" sz="3200" b="1" dirty="0" smtClean="0">
                <a:solidFill>
                  <a:srgbClr val="FFC000"/>
                </a:solidFill>
              </a:rPr>
              <a:t>ressemble à</a:t>
            </a:r>
            <a:r>
              <a:rPr lang="fr-FR" sz="3200" b="1" dirty="0" smtClean="0"/>
              <a:t> celle du ciel.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5852" y="357166"/>
            <a:ext cx="635798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Exemple dans « </a:t>
            </a:r>
            <a:r>
              <a:rPr lang="fr-FR" sz="3200" b="1" u="sng" dirty="0" smtClean="0"/>
              <a:t>la Boîte à Merveilles </a:t>
            </a:r>
            <a:r>
              <a:rPr lang="fr-FR" sz="3200" b="1" dirty="0" smtClean="0"/>
              <a:t>» d’Ahmed </a:t>
            </a:r>
            <a:r>
              <a:rPr lang="fr-FR" sz="3200" b="1" dirty="0" err="1" smtClean="0"/>
              <a:t>Sefrioui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2844" y="2071678"/>
            <a:ext cx="3786214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Les lendemains de ces fêtes étaient des jours mornes, </a:t>
            </a:r>
            <a:r>
              <a:rPr lang="fr-FR" sz="3200" b="1" dirty="0" smtClean="0">
                <a:solidFill>
                  <a:srgbClr val="FFC000"/>
                </a:solidFill>
              </a:rPr>
              <a:t>plus </a:t>
            </a:r>
            <a:r>
              <a:rPr lang="fr-FR" sz="3200" b="1" dirty="0" smtClean="0"/>
              <a:t>tristes et </a:t>
            </a:r>
            <a:r>
              <a:rPr lang="fr-FR" sz="3200" b="1" dirty="0" smtClean="0">
                <a:solidFill>
                  <a:srgbClr val="FFC000"/>
                </a:solidFill>
              </a:rPr>
              <a:t>plus</a:t>
            </a:r>
            <a:r>
              <a:rPr lang="fr-FR" sz="3200" b="1" dirty="0" smtClean="0"/>
              <a:t> gris </a:t>
            </a:r>
            <a:r>
              <a:rPr lang="fr-FR" sz="3200" b="1" dirty="0" smtClean="0">
                <a:solidFill>
                  <a:srgbClr val="FFC000"/>
                </a:solidFill>
              </a:rPr>
              <a:t>que </a:t>
            </a:r>
            <a:r>
              <a:rPr lang="fr-FR" sz="3200" b="1" dirty="0" smtClean="0"/>
              <a:t>les jours ordinaires. »</a:t>
            </a:r>
            <a:r>
              <a:rPr lang="fr-FR" sz="2400" b="1" dirty="0" smtClean="0"/>
              <a:t>B.M</a:t>
            </a:r>
            <a:br>
              <a:rPr lang="fr-FR" sz="2400" b="1" dirty="0" smtClean="0"/>
            </a:br>
            <a:endParaRPr lang="fr-FR" sz="24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43504" y="2143116"/>
            <a:ext cx="3071834" cy="4214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Elle me sortit du seau, me jeta dans un coin </a:t>
            </a:r>
            <a:r>
              <a:rPr lang="fr-FR" sz="3200" b="1" dirty="0" smtClean="0">
                <a:solidFill>
                  <a:srgbClr val="FFC000"/>
                </a:solidFill>
              </a:rPr>
              <a:t>comme </a:t>
            </a:r>
            <a:r>
              <a:rPr lang="fr-FR" sz="3200" b="1" dirty="0" smtClean="0"/>
              <a:t>un paquet </a:t>
            </a:r>
            <a:r>
              <a:rPr lang="fr-FR" sz="2400" b="1" dirty="0" smtClean="0"/>
              <a:t>» B.M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14480" y="285728"/>
            <a:ext cx="635798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Exemples dans « Antigone »,  de Jean Anouilh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2214554"/>
            <a:ext cx="3571900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« On dirait </a:t>
            </a:r>
            <a:r>
              <a:rPr lang="fr-FR" sz="3200" b="1" dirty="0" smtClean="0">
                <a:solidFill>
                  <a:schemeClr val="bg1"/>
                </a:solidFill>
              </a:rPr>
              <a:t>des chiens qui lèchent tout ce qu’ils trouvent. » </a:t>
            </a:r>
            <a:r>
              <a:rPr lang="fr-FR" sz="2400" b="1" dirty="0" smtClean="0">
                <a:solidFill>
                  <a:schemeClr val="bg1"/>
                </a:solidFill>
              </a:rPr>
              <a:t>Antigone</a:t>
            </a:r>
            <a:r>
              <a:rPr lang="fr-FR" sz="3200" b="1" dirty="0" smtClean="0">
                <a:solidFill>
                  <a:schemeClr val="bg1"/>
                </a:solidFill>
              </a:rPr>
              <a:t/>
            </a:r>
            <a:br>
              <a:rPr lang="fr-FR" sz="3200" b="1" dirty="0" smtClean="0">
                <a:solidFill>
                  <a:schemeClr val="bg1"/>
                </a:solidFill>
              </a:rPr>
            </a:b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429124" y="2500306"/>
            <a:ext cx="4286280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Créon, il est sorti </a:t>
            </a:r>
            <a:r>
              <a:rPr lang="fr-FR" sz="3200" b="1" dirty="0" smtClean="0">
                <a:solidFill>
                  <a:srgbClr val="FFC000"/>
                </a:solidFill>
              </a:rPr>
              <a:t>comme</a:t>
            </a:r>
            <a:r>
              <a:rPr lang="fr-FR" sz="3200" b="1" dirty="0" smtClean="0"/>
              <a:t> un fou ».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Antigone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57290" y="214290"/>
            <a:ext cx="635798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Exemples dans </a:t>
            </a:r>
            <a:r>
              <a:rPr lang="fr-FR" sz="3200" b="1" u="sng" dirty="0" smtClean="0"/>
              <a:t>« le dernier jour d’un condamné </a:t>
            </a:r>
            <a:r>
              <a:rPr lang="fr-FR" sz="3200" b="1" dirty="0" smtClean="0"/>
              <a:t>», de Victor Hugo.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428736"/>
            <a:ext cx="4000528" cy="500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Je me sentais emporté avec stupeur</a:t>
            </a:r>
            <a:r>
              <a:rPr lang="fr-FR" sz="3200" b="1" dirty="0" smtClean="0">
                <a:solidFill>
                  <a:srgbClr val="FFC000"/>
                </a:solidFill>
              </a:rPr>
              <a:t>, comme </a:t>
            </a:r>
            <a:r>
              <a:rPr lang="fr-FR" sz="3200" b="1" dirty="0" smtClean="0"/>
              <a:t>un homme tombé en léthargie qui ne peut ni remuer ni crier et qui attend qu’on l’enterre. » </a:t>
            </a:r>
            <a:r>
              <a:rPr lang="fr-FR" sz="2400" b="1" dirty="0" smtClean="0"/>
              <a:t>Le dernier jour d’un condamné à mort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714876" y="1500174"/>
            <a:ext cx="4000528" cy="485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Parmi ces figures éteintes et mornes, çà et là, brillaient quelques yeux perçants et vifs </a:t>
            </a:r>
            <a:r>
              <a:rPr lang="fr-FR" sz="3200" b="1" dirty="0" smtClean="0">
                <a:solidFill>
                  <a:srgbClr val="FFC000"/>
                </a:solidFill>
              </a:rPr>
              <a:t>comme </a:t>
            </a:r>
            <a:r>
              <a:rPr lang="fr-FR" sz="3200" b="1" dirty="0" smtClean="0"/>
              <a:t>des points de feu. » </a:t>
            </a:r>
            <a:r>
              <a:rPr lang="fr-FR" sz="4000" b="1" dirty="0" smtClean="0"/>
              <a:t>» </a:t>
            </a:r>
            <a:r>
              <a:rPr lang="fr-FR" sz="2400" b="1" dirty="0" smtClean="0"/>
              <a:t>Le dernier jour d’un condamné à mort </a:t>
            </a:r>
            <a:br>
              <a:rPr lang="fr-FR" sz="2400" b="1" dirty="0" smtClean="0"/>
            </a:b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14282" y="142852"/>
            <a:ext cx="364333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B)  La métaphore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143372" y="357166"/>
            <a:ext cx="4786346" cy="6072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C’est une comparaison sans terme comparatif</a:t>
            </a:r>
            <a:r>
              <a:rPr lang="fr-FR" sz="3200" b="1" dirty="0" smtClean="0">
                <a:solidFill>
                  <a:srgbClr val="FFC000"/>
                </a:solidFill>
              </a:rPr>
              <a:t> Création de correspondances inédites dans la réalité</a:t>
            </a:r>
            <a:r>
              <a:rPr lang="fr-FR" sz="3200" b="1" dirty="0" smtClean="0"/>
              <a:t>, c’est le langage poétique par excellence. Elle y a </a:t>
            </a:r>
            <a:r>
              <a:rPr lang="fr-FR" sz="3200" b="1" dirty="0" smtClean="0">
                <a:solidFill>
                  <a:srgbClr val="FFC000"/>
                </a:solidFill>
              </a:rPr>
              <a:t>une incompatibilité logique entre les termes de l’énoncé.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 rot="5400000">
            <a:off x="3419216" y="3295900"/>
            <a:ext cx="642942" cy="7662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0" y="1785926"/>
            <a:ext cx="3428992" cy="4857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dirty="0" smtClean="0"/>
              <a:t>« </a:t>
            </a:r>
            <a:r>
              <a:rPr lang="fr-FR" sz="3200" b="1" dirty="0" smtClean="0">
                <a:solidFill>
                  <a:srgbClr val="FFC000"/>
                </a:solidFill>
              </a:rPr>
              <a:t>Ma soif </a:t>
            </a:r>
            <a:r>
              <a:rPr lang="fr-FR" sz="3200" b="1" dirty="0" smtClean="0"/>
              <a:t>est un </a:t>
            </a:r>
            <a:r>
              <a:rPr lang="fr-FR" sz="3200" b="1" dirty="0" smtClean="0">
                <a:solidFill>
                  <a:srgbClr val="FFC000"/>
                </a:solidFill>
              </a:rPr>
              <a:t>esclave</a:t>
            </a:r>
            <a:r>
              <a:rPr lang="fr-FR" sz="3200" b="1" dirty="0" smtClean="0"/>
              <a:t> nu » </a:t>
            </a:r>
            <a:r>
              <a:rPr lang="fr-FR" sz="2400" b="1" dirty="0" smtClean="0"/>
              <a:t>Verlaine.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14348" y="214290"/>
            <a:ext cx="778674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Ma mémoire était une cire fraîche et les moindres événements s'y gravaient en images ineffaçables. »</a:t>
            </a:r>
            <a:r>
              <a:rPr lang="fr-FR" sz="2800" b="1" dirty="0" smtClean="0"/>
              <a:t>  </a:t>
            </a:r>
            <a:r>
              <a:rPr lang="fr-FR" sz="2400" b="1" dirty="0" smtClean="0"/>
              <a:t>« la Boite à Merveilles »</a:t>
            </a:r>
            <a:endParaRPr lang="fr-FR" sz="24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572000" y="3071810"/>
            <a:ext cx="4071966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« </a:t>
            </a:r>
            <a:r>
              <a:rPr lang="fr-FR" sz="3200" b="1" dirty="0" smtClean="0"/>
              <a:t>Antigone ne peut plus vivre. Antigone nous a déjà quittés tous. »     </a:t>
            </a:r>
            <a:r>
              <a:rPr lang="fr-FR" sz="2000" b="1" dirty="0" smtClean="0"/>
              <a:t>Antigone.</a:t>
            </a:r>
            <a:endParaRPr lang="fr-FR" sz="20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2357430"/>
            <a:ext cx="4071966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C’était les prisonniers spectateurs de la cérémonie en attendant leur jour d’être acteurs. »</a:t>
            </a:r>
            <a:r>
              <a:rPr lang="fr-FR" sz="2400" b="1" dirty="0" smtClean="0"/>
              <a:t> le dernier jour d’un condamné .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428728" y="142852"/>
            <a:ext cx="60007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La métaphore se présente de deux façons</a:t>
            </a:r>
            <a:endParaRPr lang="fr-FR" sz="3200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1928794" y="1142984"/>
            <a:ext cx="785818" cy="500066"/>
          </a:xfrm>
          <a:prstGeom prst="downArrow">
            <a:avLst>
              <a:gd name="adj1" fmla="val 50000"/>
              <a:gd name="adj2" fmla="val 4178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5929322" y="1142984"/>
            <a:ext cx="714380" cy="57150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1714488"/>
            <a:ext cx="428628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comparé et le comparant sont </a:t>
            </a:r>
            <a:r>
              <a:rPr lang="fr-FR" sz="3200" b="1" dirty="0" smtClean="0"/>
              <a:t>  </a:t>
            </a:r>
            <a:r>
              <a:rPr lang="fr-FR" sz="3200" b="1" dirty="0" smtClean="0"/>
              <a:t>présents dans l’énoncé   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929126" y="1785926"/>
            <a:ext cx="421487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comparé est absent de l’énoncé   </a:t>
            </a:r>
            <a:endParaRPr lang="fr-FR" sz="3200" b="1" dirty="0"/>
          </a:p>
        </p:txBody>
      </p:sp>
      <p:sp>
        <p:nvSpPr>
          <p:cNvPr id="7" name="Flèche vers le bas 6"/>
          <p:cNvSpPr/>
          <p:nvPr/>
        </p:nvSpPr>
        <p:spPr>
          <a:xfrm>
            <a:off x="1857356" y="3929066"/>
            <a:ext cx="571504" cy="7143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857760"/>
            <a:ext cx="3786214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Tu as toute </a:t>
            </a:r>
            <a:r>
              <a:rPr lang="fr-FR" sz="3200" b="1" dirty="0" smtClean="0">
                <a:solidFill>
                  <a:srgbClr val="FFC000"/>
                </a:solidFill>
              </a:rPr>
              <a:t>la vie </a:t>
            </a:r>
            <a:r>
              <a:rPr lang="fr-FR" sz="3200" b="1" dirty="0" smtClean="0"/>
              <a:t>devant toi….Tu as </a:t>
            </a:r>
            <a:r>
              <a:rPr lang="fr-FR" sz="3200" b="1" dirty="0" smtClean="0">
                <a:solidFill>
                  <a:srgbClr val="FFC000"/>
                </a:solidFill>
              </a:rPr>
              <a:t>ce trésor</a:t>
            </a:r>
            <a:r>
              <a:rPr lang="fr-FR" sz="3200" b="1" dirty="0" smtClean="0"/>
              <a:t>, toi, encore » </a:t>
            </a:r>
            <a:r>
              <a:rPr lang="fr-FR" sz="2000" b="1" dirty="0" smtClean="0"/>
              <a:t>Antigone</a:t>
            </a:r>
            <a:endParaRPr lang="fr-FR" sz="2000" b="1" dirty="0"/>
          </a:p>
        </p:txBody>
      </p:sp>
      <p:sp>
        <p:nvSpPr>
          <p:cNvPr id="9" name="Flèche vers le bas 8"/>
          <p:cNvSpPr/>
          <p:nvPr/>
        </p:nvSpPr>
        <p:spPr>
          <a:xfrm>
            <a:off x="6715140" y="3000372"/>
            <a:ext cx="428628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214810" y="3571876"/>
            <a:ext cx="4929190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Je me glissai hors de cet </a:t>
            </a:r>
            <a:r>
              <a:rPr lang="fr-FR" sz="3200" b="1" dirty="0" smtClean="0">
                <a:solidFill>
                  <a:srgbClr val="FFC000"/>
                </a:solidFill>
              </a:rPr>
              <a:t>essaim de femmes </a:t>
            </a:r>
            <a:r>
              <a:rPr lang="fr-FR" sz="3200" b="1" dirty="0" smtClean="0"/>
              <a:t>pour aller caresser un gros matou étalé de tout son long contre le mur ».</a:t>
            </a:r>
            <a:r>
              <a:rPr lang="fr-FR" sz="2000" b="1" dirty="0" smtClean="0"/>
              <a:t>B.M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14480" y="142852"/>
            <a:ext cx="571504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La métaphore filée </a:t>
            </a:r>
            <a:endParaRPr lang="fr-FR" sz="3200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4286248" y="857232"/>
            <a:ext cx="642942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428596" y="1357298"/>
            <a:ext cx="850112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 </a:t>
            </a:r>
            <a:r>
              <a:rPr lang="fr-FR" sz="3200" b="1" dirty="0" smtClean="0"/>
              <a:t>Elle introduit dans un texte les termes d’un champ lexical, la métaphore se manifeste tout au long du  paragraphe ou de la strophe. C’est  </a:t>
            </a:r>
            <a:r>
              <a:rPr lang="fr-FR" sz="3200" b="1" dirty="0" smtClean="0">
                <a:solidFill>
                  <a:srgbClr val="FFC000"/>
                </a:solidFill>
              </a:rPr>
              <a:t>la métaphore filée</a:t>
            </a:r>
            <a:r>
              <a:rPr lang="fr-FR" sz="3200" b="1" dirty="0" smtClean="0"/>
              <a:t>, c’est à dire prolongée sur plusieurs mots. </a:t>
            </a:r>
            <a:endParaRPr lang="fr-FR" sz="32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4286256"/>
            <a:ext cx="871543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Et tu risques la mort maintenant que j’ai refusé à ton frère </a:t>
            </a:r>
            <a:r>
              <a:rPr lang="fr-FR" sz="3200" b="1" dirty="0" smtClean="0">
                <a:solidFill>
                  <a:srgbClr val="FFC000"/>
                </a:solidFill>
              </a:rPr>
              <a:t>ce passeport dérisoire</a:t>
            </a:r>
            <a:r>
              <a:rPr lang="fr-FR" sz="3200" b="1" dirty="0" smtClean="0"/>
              <a:t>, ce </a:t>
            </a:r>
            <a:r>
              <a:rPr lang="fr-FR" sz="3200" b="1" dirty="0" smtClean="0">
                <a:solidFill>
                  <a:srgbClr val="FFC000"/>
                </a:solidFill>
              </a:rPr>
              <a:t>bredouillage en série </a:t>
            </a:r>
            <a:r>
              <a:rPr lang="fr-FR" sz="3200" b="1" dirty="0" smtClean="0"/>
              <a:t>sur sa dépouille, </a:t>
            </a:r>
            <a:r>
              <a:rPr lang="fr-FR" sz="3200" b="1" dirty="0" smtClean="0">
                <a:solidFill>
                  <a:srgbClr val="FFC000"/>
                </a:solidFill>
              </a:rPr>
              <a:t>cette pantomime</a:t>
            </a:r>
            <a:r>
              <a:rPr lang="fr-FR" sz="3200" b="1" dirty="0" smtClean="0"/>
              <a:t> dont tu aurais été la première à avoir honte et mal si on l’avait jouée. »  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428860" y="214290"/>
            <a:ext cx="4214842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C) L’allégorie </a:t>
            </a:r>
            <a:endParaRPr lang="fr-FR" sz="3200" b="1" dirty="0"/>
          </a:p>
        </p:txBody>
      </p:sp>
      <p:sp>
        <p:nvSpPr>
          <p:cNvPr id="4" name="Flèche vers le bas 3"/>
          <p:cNvSpPr/>
          <p:nvPr/>
        </p:nvSpPr>
        <p:spPr>
          <a:xfrm>
            <a:off x="4000496" y="1357298"/>
            <a:ext cx="928694" cy="642942"/>
          </a:xfrm>
          <a:prstGeom prst="downArrow">
            <a:avLst>
              <a:gd name="adj1" fmla="val 50000"/>
              <a:gd name="adj2" fmla="val 4661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714348" y="2071678"/>
            <a:ext cx="750099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Par l’emploi de la narration ou de la description, elle fait d’une idée ou d’une notion abstraite, une présence concrète. </a:t>
            </a:r>
            <a:endParaRPr lang="fr-FR" sz="32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71538" y="4572008"/>
            <a:ext cx="664373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Mon beau navire Ô ma mémoire</a:t>
            </a:r>
          </a:p>
          <a:p>
            <a:pPr algn="ctr"/>
            <a:r>
              <a:rPr lang="fr-FR" sz="3200" b="1" dirty="0" smtClean="0"/>
              <a:t>Avons- nous assez navigué</a:t>
            </a:r>
          </a:p>
          <a:p>
            <a:pPr algn="r"/>
            <a:r>
              <a:rPr lang="fr-FR" sz="3200" b="1" dirty="0" smtClean="0"/>
              <a:t>Dans une onde mauvaise à boire.          </a:t>
            </a:r>
            <a:r>
              <a:rPr lang="fr-FR" sz="2800" b="1" dirty="0" smtClean="0"/>
              <a:t>       </a:t>
            </a:r>
            <a:r>
              <a:rPr lang="fr-FR" b="1" dirty="0" smtClean="0"/>
              <a:t>Apollinaire.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142976" y="142852"/>
            <a:ext cx="678661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Exemples dans les œuvres au programme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000200" y="5000636"/>
            <a:ext cx="671520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Cette nuée de démons escaladait ma misérable cellule </a:t>
            </a:r>
            <a:r>
              <a:rPr lang="fr-FR" sz="2000" b="1" dirty="0" smtClean="0"/>
              <a:t>» le dernier jour d’un condamné</a:t>
            </a:r>
            <a:r>
              <a:rPr lang="fr-FR" sz="2000" dirty="0" smtClean="0"/>
              <a:t>.</a:t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57158" y="2643182"/>
            <a:ext cx="657229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Une jolie petite plante jaune, toute pénétrée d’un rayon de soleil, jouait avec le vent dans une fente de la pierre. » </a:t>
            </a:r>
            <a:r>
              <a:rPr lang="fr-FR" sz="2400" b="1" dirty="0" smtClean="0"/>
              <a:t>le dernier jour d’un condamné</a:t>
            </a:r>
            <a:endParaRPr lang="fr-FR" sz="2400" b="1" dirty="0"/>
          </a:p>
        </p:txBody>
      </p:sp>
      <p:sp>
        <p:nvSpPr>
          <p:cNvPr id="6" name="Flèche vers le bas 5"/>
          <p:cNvSpPr/>
          <p:nvPr/>
        </p:nvSpPr>
        <p:spPr>
          <a:xfrm>
            <a:off x="4000496" y="1643050"/>
            <a:ext cx="928694" cy="857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5720" y="3143248"/>
            <a:ext cx="8572560" cy="35719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  </a:t>
            </a:r>
            <a:r>
              <a:rPr lang="fr-FR" sz="4000" b="1" dirty="0" smtClean="0"/>
              <a:t>Chez les anciens, </a:t>
            </a:r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c’est l’art de bien parler</a:t>
            </a:r>
            <a:r>
              <a:rPr lang="fr-FR" sz="4000" b="1" dirty="0" smtClean="0"/>
              <a:t>, est l’ensemble des techniques qui permettent de rendre le discours efficace </a:t>
            </a:r>
            <a:endParaRPr lang="fr-FR" sz="40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285728"/>
            <a:ext cx="7929618" cy="142876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Les figures de style dans l’œuvre littéraire</a:t>
            </a:r>
            <a:endParaRPr lang="fr-FR" sz="3600" b="1" dirty="0"/>
          </a:p>
        </p:txBody>
      </p:sp>
      <p:sp>
        <p:nvSpPr>
          <p:cNvPr id="4" name="Ellipse 3"/>
          <p:cNvSpPr/>
          <p:nvPr/>
        </p:nvSpPr>
        <p:spPr>
          <a:xfrm>
            <a:off x="2214546" y="1785926"/>
            <a:ext cx="4786346" cy="121444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La rhétorique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14282" y="214290"/>
            <a:ext cx="4429156" cy="857256"/>
          </a:xfrm>
          <a:prstGeom prst="roundRect">
            <a:avLst>
              <a:gd name="adj" fmla="val 38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D) La personnification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71472" y="1643050"/>
            <a:ext cx="792961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Elle se rapporte  au terme « personne ».  Elle consiste à conférer </a:t>
            </a:r>
            <a:r>
              <a:rPr lang="fr-FR" sz="3200" b="1" dirty="0" smtClean="0">
                <a:solidFill>
                  <a:srgbClr val="FFC000"/>
                </a:solidFill>
              </a:rPr>
              <a:t>un aspect humain </a:t>
            </a:r>
            <a:r>
              <a:rPr lang="fr-FR" sz="3200" b="1" dirty="0" smtClean="0"/>
              <a:t>à un objet , une chose ou une idée.</a:t>
            </a:r>
            <a:endParaRPr lang="fr-FR" sz="3200" b="1" dirty="0"/>
          </a:p>
        </p:txBody>
      </p:sp>
      <p:sp>
        <p:nvSpPr>
          <p:cNvPr id="4" name="Flèche vers le bas 3"/>
          <p:cNvSpPr/>
          <p:nvPr/>
        </p:nvSpPr>
        <p:spPr>
          <a:xfrm>
            <a:off x="4000496" y="1071546"/>
            <a:ext cx="642942" cy="5715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57158" y="3214686"/>
            <a:ext cx="2571768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Son brasero entama timidement sa chanson ».B.M</a:t>
            </a:r>
            <a:br>
              <a:rPr lang="fr-FR" sz="3200" b="1" dirty="0" smtClean="0"/>
            </a:br>
            <a:endParaRPr lang="fr-FR" sz="32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143240" y="3214686"/>
            <a:ext cx="5786478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Quoi ! Le soleil, le printemps, les champs pleins de fleurs, les oiseaux qui s’éveillent le matin, les nuages, les arbres, la nature, la liberté, la vie, tout cela n’est plus à moi ! » </a:t>
            </a:r>
            <a:r>
              <a:rPr lang="fr-FR" sz="2400" b="1" dirty="0" smtClean="0"/>
              <a:t>Le dernier jour d’un condamné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43042" y="214290"/>
            <a:ext cx="578647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Le jardin dormait encore » </a:t>
            </a:r>
            <a:r>
              <a:rPr lang="fr-FR" sz="2400" b="1" dirty="0" smtClean="0"/>
              <a:t>Antigone</a:t>
            </a:r>
            <a:endParaRPr lang="fr-FR" sz="24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2143116"/>
            <a:ext cx="2857520" cy="3857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Allégorie</a:t>
            </a:r>
            <a:r>
              <a:rPr lang="fr-FR" sz="3200" b="1" dirty="0" smtClean="0"/>
              <a:t>: conférer du concret à de l’abstrait</a:t>
            </a:r>
          </a:p>
          <a:p>
            <a:pPr algn="ctr"/>
            <a:r>
              <a:rPr lang="fr-FR" sz="3200" b="1" dirty="0" smtClean="0"/>
              <a:t>( présentation imagée)</a:t>
            </a:r>
            <a:endParaRPr lang="fr-FR" sz="3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357818" y="2214554"/>
            <a:ext cx="3571900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Personnification</a:t>
            </a:r>
            <a:r>
              <a:rPr lang="fr-FR" sz="3200" b="1" dirty="0" smtClean="0"/>
              <a:t>: conférer un caractère humain</a:t>
            </a:r>
            <a:endParaRPr lang="fr-FR" sz="3200" b="1" dirty="0"/>
          </a:p>
        </p:txBody>
      </p:sp>
      <p:sp>
        <p:nvSpPr>
          <p:cNvPr id="6" name="Différent de 5"/>
          <p:cNvSpPr/>
          <p:nvPr/>
        </p:nvSpPr>
        <p:spPr>
          <a:xfrm>
            <a:off x="3500430" y="3357562"/>
            <a:ext cx="1785950" cy="64294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57290" y="285728"/>
            <a:ext cx="557216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II- Les figures de substitution</a:t>
            </a:r>
            <a:endParaRPr lang="fr-FR" sz="3200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3714744" y="1428736"/>
            <a:ext cx="714380" cy="7858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2285992"/>
            <a:ext cx="7286676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Substitution d’un terme par un autre sans qu’il y ait analogie ( ressemblance). Il y a surtout des points de convergence entre substituant et substitué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00034" y="428604"/>
            <a:ext cx="485778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A- la métonymie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2714620"/>
            <a:ext cx="7929618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Remplacement d’un terme par un autre qui entretient avec lui </a:t>
            </a:r>
            <a:r>
              <a:rPr lang="fr-FR" sz="3200" b="1" dirty="0" smtClean="0">
                <a:solidFill>
                  <a:srgbClr val="FFC000"/>
                </a:solidFill>
              </a:rPr>
              <a:t>une relation d’association, un rapport logique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4" name="Flèche droite 3"/>
          <p:cNvSpPr/>
          <p:nvPr/>
        </p:nvSpPr>
        <p:spPr>
          <a:xfrm rot="5400000">
            <a:off x="2441544" y="1987556"/>
            <a:ext cx="617574" cy="64294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57158" y="285728"/>
            <a:ext cx="314327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contenant pour le contenu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2357430"/>
            <a:ext cx="292895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L’effet pour la cause</a:t>
            </a:r>
            <a:endParaRPr lang="fr-FR" sz="3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00034" y="4357694"/>
            <a:ext cx="328614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symbole pour la chose ou l’idée. </a:t>
            </a:r>
            <a:endParaRPr lang="fr-FR" sz="3200" b="1" dirty="0"/>
          </a:p>
        </p:txBody>
      </p:sp>
      <p:sp>
        <p:nvSpPr>
          <p:cNvPr id="8" name="Flèche droite 7"/>
          <p:cNvSpPr/>
          <p:nvPr/>
        </p:nvSpPr>
        <p:spPr>
          <a:xfrm>
            <a:off x="3786182" y="785794"/>
            <a:ext cx="1143008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000628" y="285728"/>
            <a:ext cx="357190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 smtClean="0"/>
          </a:p>
          <a:p>
            <a:pPr algn="ctr"/>
            <a:r>
              <a:rPr lang="fr-FR" sz="3200" b="1" dirty="0" smtClean="0"/>
              <a:t>« Toute la maison dormait encore.. </a:t>
            </a:r>
            <a:r>
              <a:rPr lang="fr-FR" sz="2800" b="1" dirty="0" smtClean="0"/>
              <a:t>» </a:t>
            </a:r>
            <a:r>
              <a:rPr lang="fr-FR" sz="2000" b="1" dirty="0" smtClean="0"/>
              <a:t>B.M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10" name="Flèche droite 9"/>
          <p:cNvSpPr/>
          <p:nvPr/>
        </p:nvSpPr>
        <p:spPr>
          <a:xfrm>
            <a:off x="3786182" y="2786058"/>
            <a:ext cx="1357322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500694" y="2500306"/>
            <a:ext cx="292895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Fumer la mort</a:t>
            </a:r>
            <a:endParaRPr lang="fr-FR" sz="3200" b="1" dirty="0"/>
          </a:p>
        </p:txBody>
      </p:sp>
      <p:sp>
        <p:nvSpPr>
          <p:cNvPr id="12" name="Flèche droite 11"/>
          <p:cNvSpPr/>
          <p:nvPr/>
        </p:nvSpPr>
        <p:spPr>
          <a:xfrm>
            <a:off x="3929058" y="4500570"/>
            <a:ext cx="1214446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357818" y="4143380"/>
            <a:ext cx="350046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Un vrai petit garçon pâle qui crachera devant mes fusils </a:t>
            </a:r>
            <a:r>
              <a:rPr lang="fr-FR" sz="2800" b="1" dirty="0" smtClean="0"/>
              <a:t>»</a:t>
            </a:r>
            <a:r>
              <a:rPr lang="fr-FR" sz="2000" b="1" dirty="0" smtClean="0"/>
              <a:t>Antigone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00034" y="357166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L’origine pour l’objet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14282" y="1785926"/>
            <a:ext cx="285752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L’instrument pour l’utilisateur</a:t>
            </a:r>
            <a:endParaRPr lang="fr-FR" sz="3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720" y="4286256"/>
            <a:ext cx="350046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L’auteur pour son œuvre</a:t>
            </a:r>
            <a:endParaRPr lang="fr-FR" sz="32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43504" y="214290"/>
            <a:ext cx="350046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 Il ne mange que du roquefort  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786314" y="2000240"/>
            <a:ext cx="392909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premier violon de l'orchestre attaqua son solo</a:t>
            </a:r>
            <a:endParaRPr lang="fr-FR" sz="32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857752" y="4214818"/>
            <a:ext cx="392909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 As-tu lu Hugo? »</a:t>
            </a:r>
            <a:endParaRPr lang="fr-FR" sz="3200" b="1" dirty="0"/>
          </a:p>
        </p:txBody>
      </p:sp>
      <p:sp>
        <p:nvSpPr>
          <p:cNvPr id="8" name="Flèche droite 7"/>
          <p:cNvSpPr/>
          <p:nvPr/>
        </p:nvSpPr>
        <p:spPr>
          <a:xfrm>
            <a:off x="3500430" y="714356"/>
            <a:ext cx="1357322" cy="64294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214678" y="2285992"/>
            <a:ext cx="1285884" cy="64294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3857620" y="4357694"/>
            <a:ext cx="928694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5720" y="214290"/>
            <a:ext cx="8643998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La synecdoque :  un variété  de la métonymie , elle exprime par une de ses parties une </a:t>
            </a:r>
            <a:r>
              <a:rPr lang="fr-FR" sz="3200" b="1" dirty="0" smtClean="0">
                <a:solidFill>
                  <a:srgbClr val="FFC000"/>
                </a:solidFill>
              </a:rPr>
              <a:t>relation d’inclusion entre substituant et substitué</a:t>
            </a:r>
            <a:r>
              <a:rPr lang="fr-FR" sz="3200" b="1" dirty="0" smtClean="0"/>
              <a:t> .</a:t>
            </a:r>
            <a:r>
              <a:rPr lang="fr-FR" sz="3200" dirty="0" smtClean="0"/>
              <a:t> </a:t>
            </a:r>
            <a:r>
              <a:rPr lang="fr-FR" sz="3200" b="1" dirty="0" smtClean="0"/>
              <a:t>Une synecdoque consiste à parler de la partie pour le tout ou du tout pour la partie.</a:t>
            </a:r>
            <a:endParaRPr lang="fr-FR" sz="3200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1857356" y="2643182"/>
            <a:ext cx="571504" cy="5715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3357562"/>
            <a:ext cx="3571900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Au loin , une voile parut » : </a:t>
            </a:r>
            <a:r>
              <a:rPr lang="fr-FR" sz="3200" b="1" dirty="0" smtClean="0">
                <a:solidFill>
                  <a:srgbClr val="FFC000"/>
                </a:solidFill>
              </a:rPr>
              <a:t>le substituant est une partie du substitué. 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43438" y="3571876"/>
            <a:ext cx="3857652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Elle vient d’acheter </a:t>
            </a:r>
            <a:r>
              <a:rPr lang="fr-FR" sz="3200" b="1" dirty="0" smtClean="0">
                <a:solidFill>
                  <a:schemeClr val="bg1"/>
                </a:solidFill>
              </a:rPr>
              <a:t>de </a:t>
            </a:r>
            <a:r>
              <a:rPr lang="fr-FR" sz="3200" b="1" dirty="0" smtClean="0"/>
              <a:t>beaux ivoires » désigne </a:t>
            </a:r>
            <a:r>
              <a:rPr lang="fr-FR" sz="3200" b="1" dirty="0" smtClean="0">
                <a:solidFill>
                  <a:srgbClr val="FFC000"/>
                </a:solidFill>
              </a:rPr>
              <a:t>la matière dont le substitué est fabriqué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5857884" y="2786058"/>
            <a:ext cx="571504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14414" y="142852"/>
            <a:ext cx="664373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Je n’ai pas un rond »,une qualité du substituant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857364"/>
            <a:ext cx="4286280" cy="4572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Elle se leva pour regarder par la fenêtre, rencontra les yeux d'une voisine penchée elle aussi sur </a:t>
            </a:r>
            <a:r>
              <a:rPr lang="fr-FR" sz="3200" b="1" dirty="0" smtClean="0"/>
              <a:t>la </a:t>
            </a:r>
            <a:r>
              <a:rPr lang="fr-FR" sz="3200" b="1" dirty="0" smtClean="0"/>
              <a:t>balustrade: contemplant le patio vide »</a:t>
            </a:r>
            <a:r>
              <a:rPr lang="fr-FR" sz="2400" b="1" dirty="0" smtClean="0"/>
              <a:t>B.M</a:t>
            </a:r>
            <a:endParaRPr lang="fr-FR" sz="24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072066" y="2143116"/>
            <a:ext cx="3714776" cy="3929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j'étais seul au milieu d'un grouillement de têtes rasées, de nez humides » </a:t>
            </a:r>
            <a:r>
              <a:rPr lang="fr-FR" sz="2400" b="1" dirty="0" smtClean="0"/>
              <a:t>B.M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28596" y="428604"/>
            <a:ext cx="392909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B) La périphrase</a:t>
            </a:r>
            <a:endParaRPr lang="fr-FR" sz="3200" b="1" dirty="0"/>
          </a:p>
        </p:txBody>
      </p:sp>
      <p:sp>
        <p:nvSpPr>
          <p:cNvPr id="4" name="Flèche droite 3"/>
          <p:cNvSpPr/>
          <p:nvPr/>
        </p:nvSpPr>
        <p:spPr>
          <a:xfrm rot="2373012">
            <a:off x="3807869" y="2775768"/>
            <a:ext cx="1372114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072066" y="1428736"/>
            <a:ext cx="3714776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 </a:t>
            </a:r>
            <a:r>
              <a:rPr lang="fr-FR" sz="3200" b="1" dirty="0" smtClean="0"/>
              <a:t>On remplace </a:t>
            </a:r>
            <a:r>
              <a:rPr lang="fr-FR" sz="3200" b="1" dirty="0" smtClean="0">
                <a:solidFill>
                  <a:srgbClr val="FFC000"/>
                </a:solidFill>
              </a:rPr>
              <a:t>un mot précis par sa définition </a:t>
            </a:r>
            <a:r>
              <a:rPr lang="fr-FR" sz="3200" b="1" dirty="0" smtClean="0"/>
              <a:t>ou par un autre mot suivi de compléments qui précisent son sens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42844" y="2214554"/>
            <a:ext cx="3429024" cy="3857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 but est créer une attente, un mystère ou d’attirer l’attention sur les qualités d’un objet</a:t>
            </a:r>
            <a:endParaRPr lang="fr-FR" sz="3200" b="1" dirty="0"/>
          </a:p>
        </p:txBody>
      </p:sp>
      <p:sp>
        <p:nvSpPr>
          <p:cNvPr id="7" name="Flèche vers le bas 6"/>
          <p:cNvSpPr/>
          <p:nvPr/>
        </p:nvSpPr>
        <p:spPr>
          <a:xfrm rot="2816368">
            <a:off x="3900851" y="3733429"/>
            <a:ext cx="785818" cy="124173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85786" y="214290"/>
            <a:ext cx="700092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La capitale administrative du  Maroc</a:t>
            </a:r>
            <a:endParaRPr lang="fr-FR" sz="3200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2214546" y="1714488"/>
            <a:ext cx="785818" cy="107157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57158" y="3214686"/>
            <a:ext cx="3786214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Ô tombeau ! Ô lit nuptial ! Ô demeure souterraine ! </a:t>
            </a:r>
            <a:r>
              <a:rPr lang="fr-FR" sz="2800" b="1" dirty="0" smtClean="0"/>
              <a:t>» </a:t>
            </a:r>
            <a:r>
              <a:rPr lang="fr-FR" sz="2000" b="1" dirty="0" smtClean="0">
                <a:solidFill>
                  <a:srgbClr val="FFC000"/>
                </a:solidFill>
              </a:rPr>
              <a:t>Antigone, Jean Anouilh</a:t>
            </a:r>
            <a:endParaRPr lang="fr-FR" sz="2000" b="1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43438" y="2928934"/>
            <a:ext cx="4286280" cy="371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 je me levais de bonne heure pour aller au </a:t>
            </a:r>
            <a:r>
              <a:rPr lang="fr-FR" sz="3200" b="1" dirty="0" err="1" smtClean="0"/>
              <a:t>Msid</a:t>
            </a:r>
            <a:r>
              <a:rPr lang="fr-FR" sz="3200" b="1" dirty="0" smtClean="0"/>
              <a:t>, école coranique située à deux pas de la maison »</a:t>
            </a:r>
            <a:r>
              <a:rPr lang="fr-FR" sz="2800" b="1" dirty="0" smtClean="0"/>
              <a:t> </a:t>
            </a:r>
            <a:r>
              <a:rPr lang="fr-FR" sz="2000" b="1" dirty="0" smtClean="0">
                <a:solidFill>
                  <a:srgbClr val="FFC000"/>
                </a:solidFill>
              </a:rPr>
              <a:t>la Boîte à Merveilles-Ahmed </a:t>
            </a:r>
            <a:r>
              <a:rPr lang="fr-FR" sz="2000" b="1" dirty="0" err="1" smtClean="0">
                <a:solidFill>
                  <a:srgbClr val="FFC000"/>
                </a:solidFill>
              </a:rPr>
              <a:t>Sefrioui</a:t>
            </a:r>
            <a:r>
              <a:rPr lang="fr-FR" sz="2000" b="1" dirty="0" smtClean="0">
                <a:solidFill>
                  <a:srgbClr val="FFC000"/>
                </a:solidFill>
              </a:rPr>
              <a:t>.</a:t>
            </a:r>
            <a:endParaRPr lang="fr-FR" sz="2000" b="1" dirty="0">
              <a:solidFill>
                <a:srgbClr val="FFC000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 rot="20309354">
            <a:off x="5986464" y="1659864"/>
            <a:ext cx="714380" cy="12266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285720" y="214290"/>
            <a:ext cx="8501122" cy="171451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Un  auteur veut attirer l’attention de son lecteur, pour:</a:t>
            </a:r>
            <a:endParaRPr lang="fr-FR" sz="3600" b="1" dirty="0"/>
          </a:p>
        </p:txBody>
      </p:sp>
      <p:sp>
        <p:nvSpPr>
          <p:cNvPr id="11" name="Ellipse 10"/>
          <p:cNvSpPr/>
          <p:nvPr/>
        </p:nvSpPr>
        <p:spPr>
          <a:xfrm>
            <a:off x="142844" y="2000240"/>
            <a:ext cx="3500462" cy="292895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le convaincre</a:t>
            </a:r>
            <a:r>
              <a:rPr lang="fr-FR" sz="36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,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929190" y="1928802"/>
            <a:ext cx="3857652" cy="221457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le séduire,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000364" y="4143380"/>
            <a:ext cx="4500594" cy="2214602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l’impressionner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 rot="2563821">
            <a:off x="3428992" y="2214554"/>
            <a:ext cx="928694" cy="642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Flèche vers le bas 15"/>
          <p:cNvSpPr/>
          <p:nvPr/>
        </p:nvSpPr>
        <p:spPr>
          <a:xfrm rot="18812244">
            <a:off x="4656558" y="1958082"/>
            <a:ext cx="571504" cy="5567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lèche vers le bas 16"/>
          <p:cNvSpPr/>
          <p:nvPr/>
        </p:nvSpPr>
        <p:spPr>
          <a:xfrm rot="19811390">
            <a:off x="4059448" y="3382093"/>
            <a:ext cx="688778" cy="78581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643174" y="285728"/>
            <a:ext cx="421484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Récapitulons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71472" y="2500306"/>
            <a:ext cx="328614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de style sont le propre du texte littéraire</a:t>
            </a:r>
            <a:endParaRPr lang="fr-FR" sz="3200" b="1" dirty="0"/>
          </a:p>
        </p:txBody>
      </p:sp>
      <p:sp>
        <p:nvSpPr>
          <p:cNvPr id="4" name="Flèche droite 3"/>
          <p:cNvSpPr/>
          <p:nvPr/>
        </p:nvSpPr>
        <p:spPr>
          <a:xfrm>
            <a:off x="4000496" y="3429000"/>
            <a:ext cx="1428760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715008" y="2500306"/>
            <a:ext cx="3000396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Elles représentent un écart par rapport à la langue fonctionnelle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5720" y="214290"/>
            <a:ext cx="8501122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Elles  visent l’expressivité .</a:t>
            </a:r>
          </a:p>
          <a:p>
            <a:pPr algn="ctr"/>
            <a:r>
              <a:rPr lang="fr-FR" sz="3200" b="1" dirty="0" smtClean="0"/>
              <a:t>C’est l’aspect poétique du style </a:t>
            </a:r>
          </a:p>
          <a:p>
            <a:pPr algn="ctr"/>
            <a:r>
              <a:rPr lang="fr-FR" sz="3200" b="1" dirty="0" smtClean="0"/>
              <a:t>Ce qui engendre une symbiose parfaite entre le fond et la forme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3143248"/>
            <a:ext cx="8286808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Ce mur, c’est de la prison en pierre ; cette porte, c’est de la prison en bois ; ces guichetiers, c’est de la prison en chair et en os ».</a:t>
            </a:r>
            <a:r>
              <a:rPr lang="fr-FR" sz="2400" b="1" dirty="0" smtClean="0"/>
              <a:t>Le dernier jour d’un condamné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71472" y="857232"/>
            <a:ext cx="8072494" cy="442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« Des femmes arrivèrent de l'extérieur et se joignirent à notre petit groupe pour bénéficier de ce moment de grâce, pour profiter de cette rosée spirituelle qui rafraîchit les cœurs ».</a:t>
            </a:r>
            <a:r>
              <a:rPr lang="fr-FR" sz="2400" b="1" dirty="0" smtClean="0"/>
              <a:t>B.M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158" y="2285992"/>
            <a:ext cx="3500462" cy="3214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de l’analogie</a:t>
            </a:r>
          </a:p>
        </p:txBody>
      </p:sp>
      <p:sp>
        <p:nvSpPr>
          <p:cNvPr id="6" name="Ellipse 5"/>
          <p:cNvSpPr/>
          <p:nvPr/>
        </p:nvSpPr>
        <p:spPr>
          <a:xfrm>
            <a:off x="5000628" y="2500306"/>
            <a:ext cx="3643338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de la substitution</a:t>
            </a:r>
          </a:p>
          <a:p>
            <a:pPr algn="ctr"/>
            <a:endParaRPr lang="fr-FR" sz="32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071670" y="285728"/>
            <a:ext cx="421484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Nous  venons de voir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28662" y="357166"/>
            <a:ext cx="6357982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Prochainement </a:t>
            </a:r>
            <a:endParaRPr lang="fr-FR" sz="3200" b="1" dirty="0"/>
          </a:p>
        </p:txBody>
      </p:sp>
      <p:sp>
        <p:nvSpPr>
          <p:cNvPr id="3" name="Ellipse 2"/>
          <p:cNvSpPr/>
          <p:nvPr/>
        </p:nvSpPr>
        <p:spPr>
          <a:xfrm>
            <a:off x="2143108" y="3214686"/>
            <a:ext cx="4714908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 de l’opposition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214546" y="285728"/>
            <a:ext cx="4000528" cy="342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 de l’amplification</a:t>
            </a:r>
          </a:p>
        </p:txBody>
      </p:sp>
      <p:sp>
        <p:nvSpPr>
          <p:cNvPr id="4" name="Ellipse 3"/>
          <p:cNvSpPr/>
          <p:nvPr/>
        </p:nvSpPr>
        <p:spPr>
          <a:xfrm>
            <a:off x="1643042" y="4000504"/>
            <a:ext cx="4786346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Les figures de l’atténuation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28662" y="2500306"/>
            <a:ext cx="7286676" cy="178595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Il a donc  recours à l’expressivité. </a:t>
            </a:r>
          </a:p>
          <a:p>
            <a:pPr algn="ctr"/>
            <a:r>
              <a:rPr lang="fr-FR" sz="3600" b="1" dirty="0" smtClean="0"/>
              <a:t>Il marque un écart avec la norme.</a:t>
            </a:r>
            <a:endParaRPr lang="fr-FR" sz="3600" b="1" dirty="0"/>
          </a:p>
        </p:txBody>
      </p:sp>
      <p:sp>
        <p:nvSpPr>
          <p:cNvPr id="5" name="Ellipse 4"/>
          <p:cNvSpPr/>
          <p:nvPr/>
        </p:nvSpPr>
        <p:spPr>
          <a:xfrm>
            <a:off x="1714480" y="214290"/>
            <a:ext cx="5286412" cy="221457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lui transmettre une vision du monde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 rot="19110469">
            <a:off x="1411057" y="193357"/>
            <a:ext cx="785818" cy="626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4143372" y="4286256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928662" y="5000636"/>
            <a:ext cx="6786610" cy="150019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Cet écart: c’es le recours aux figures de style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42844" y="357166"/>
            <a:ext cx="8501122" cy="21431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</a:rPr>
              <a:t>Quand nous utilisons une figure de style, nous n’appelons plus les choses par leurs noms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85720" y="2643182"/>
            <a:ext cx="3429024" cy="314327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Les bruits de la nuit </a:t>
            </a:r>
            <a:r>
              <a:rPr lang="fr-FR" sz="3600" b="1" u="sng" dirty="0" smtClean="0">
                <a:solidFill>
                  <a:srgbClr val="FFFF00"/>
                </a:solidFill>
              </a:rPr>
              <a:t>roulaient </a:t>
            </a:r>
            <a:r>
              <a:rPr lang="fr-FR" sz="3600" b="1" dirty="0" smtClean="0"/>
              <a:t>encore dans ma tête</a:t>
            </a:r>
            <a:endParaRPr lang="fr-FR" sz="36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500694" y="2714620"/>
            <a:ext cx="3214710" cy="278608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J’entendais encore les bruits de la nuit</a:t>
            </a:r>
            <a:endParaRPr lang="fr-FR" sz="3600" b="1" dirty="0"/>
          </a:p>
        </p:txBody>
      </p:sp>
      <p:sp>
        <p:nvSpPr>
          <p:cNvPr id="7" name="Flèche droite 6"/>
          <p:cNvSpPr/>
          <p:nvPr/>
        </p:nvSpPr>
        <p:spPr>
          <a:xfrm>
            <a:off x="3857620" y="3571876"/>
            <a:ext cx="1571636" cy="10001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8596" y="2500306"/>
            <a:ext cx="392909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Les figures de </a:t>
            </a:r>
            <a:r>
              <a:rPr lang="fr-FR" sz="3200" b="1" dirty="0" smtClean="0">
                <a:solidFill>
                  <a:srgbClr val="FFFF00"/>
                </a:solidFill>
              </a:rPr>
              <a:t>l’analogie: </a:t>
            </a:r>
            <a:r>
              <a:rPr lang="fr-FR" sz="3200" b="1" dirty="0" smtClean="0">
                <a:solidFill>
                  <a:schemeClr val="bg1"/>
                </a:solidFill>
              </a:rPr>
              <a:t>ressemblance entre deux termes.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14348" y="214290"/>
            <a:ext cx="771530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Faisons connaissance avec les Principales figures de style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1571604" y="1285860"/>
            <a:ext cx="1357322" cy="1071570"/>
          </a:xfrm>
          <a:prstGeom prst="downArrow">
            <a:avLst>
              <a:gd name="adj1" fmla="val 50000"/>
              <a:gd name="adj2" fmla="val 41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6357950" y="1285860"/>
            <a:ext cx="1428760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786314" y="2428868"/>
            <a:ext cx="4000528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Les figures de la substitution: </a:t>
            </a:r>
            <a:r>
              <a:rPr lang="fr-FR" sz="3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remplacement d’un terme par un autre</a:t>
            </a:r>
            <a:r>
              <a:rPr lang="fr-FR" sz="36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. 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8596" y="285728"/>
            <a:ext cx="771530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Faisons connaissance avec les principales figures de style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Flèche vers le bas 2"/>
          <p:cNvSpPr/>
          <p:nvPr/>
        </p:nvSpPr>
        <p:spPr>
          <a:xfrm>
            <a:off x="1714480" y="1357298"/>
            <a:ext cx="128588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5786446" y="1285860"/>
            <a:ext cx="114300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14282" y="2285992"/>
            <a:ext cx="4071966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>Figures d’opposition</a:t>
            </a:r>
            <a:r>
              <a:rPr lang="fr-FR" sz="3200" b="1" dirty="0" smtClean="0">
                <a:solidFill>
                  <a:schemeClr val="bg1"/>
                </a:solidFill>
              </a:rPr>
              <a:t>: dans un même énoncé, on emploie des mots qui n’ont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aucun rapport logique ou sémantique.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357430"/>
            <a:ext cx="4071966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</a:rPr>
              <a:t> Figures de l’amplification et de l’insistance</a:t>
            </a:r>
            <a:r>
              <a:rPr lang="fr-FR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 permettant d’exprimer l’intensité d’une idée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428728" y="142852"/>
            <a:ext cx="57864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I- Les figures d’analogie </a:t>
            </a:r>
            <a:endParaRPr lang="fr-FR" sz="32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00034" y="2786058"/>
            <a:ext cx="8215370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A l’aide d’un mot comparatif : ( </a:t>
            </a:r>
            <a:r>
              <a:rPr lang="fr-FR" sz="3200" b="1" dirty="0" smtClean="0">
                <a:solidFill>
                  <a:srgbClr val="FFC000"/>
                </a:solidFill>
                <a:ea typeface="Times New Roman" pitchFamily="18" charset="0"/>
                <a:cs typeface="Arial" pitchFamily="34" charset="0"/>
              </a:rPr>
              <a:t>comme, pareil, semblable à, aussi…que, le plus…). </a:t>
            </a:r>
            <a:r>
              <a:rPr lang="fr-FR" sz="32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La comparaison rapproche deux éléments comportant une caractéristique commune, des points communs qui entraînent un jugement de ressemblance exprimé par un verbe, un adjectif ou une conjonction…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3857620" y="928670"/>
            <a:ext cx="64294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357422" y="1428736"/>
            <a:ext cx="335758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A- La comparaison</a:t>
            </a:r>
            <a:endParaRPr lang="fr-FR" sz="3200" b="1" dirty="0"/>
          </a:p>
        </p:txBody>
      </p:sp>
      <p:sp>
        <p:nvSpPr>
          <p:cNvPr id="8" name="Flèche vers le bas 7"/>
          <p:cNvSpPr/>
          <p:nvPr/>
        </p:nvSpPr>
        <p:spPr>
          <a:xfrm>
            <a:off x="3857620" y="2285992"/>
            <a:ext cx="571504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8596" y="214290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 comparé </a:t>
            </a:r>
            <a:endParaRPr lang="fr-FR" sz="28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28596" y="200024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 comparant</a:t>
            </a:r>
            <a:endParaRPr lang="fr-FR" sz="28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4000504"/>
            <a:ext cx="285752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L’outil de comparaison</a:t>
            </a:r>
            <a:endParaRPr lang="fr-FR" sz="3200" b="1" dirty="0"/>
          </a:p>
        </p:txBody>
      </p:sp>
      <p:sp>
        <p:nvSpPr>
          <p:cNvPr id="5" name="Flèche droite 4"/>
          <p:cNvSpPr/>
          <p:nvPr/>
        </p:nvSpPr>
        <p:spPr>
          <a:xfrm>
            <a:off x="2714612" y="571480"/>
            <a:ext cx="1071570" cy="4286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000364" y="2428868"/>
            <a:ext cx="857256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3643306" y="4357694"/>
            <a:ext cx="785818" cy="4286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4286248" y="285728"/>
            <a:ext cx="385765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C’est l’élément réel</a:t>
            </a:r>
            <a:endParaRPr lang="fr-FR" sz="28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429124" y="2357430"/>
            <a:ext cx="378621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C’est l’élément image</a:t>
            </a:r>
            <a:endParaRPr lang="fr-FR" sz="28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786314" y="4143380"/>
            <a:ext cx="32147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L’outil de comparaison</a:t>
            </a:r>
            <a:endParaRPr lang="fr-FR" sz="2800" b="1" dirty="0"/>
          </a:p>
        </p:txBody>
      </p:sp>
      <p:sp>
        <p:nvSpPr>
          <p:cNvPr id="12" name="Flèche vers le bas 11"/>
          <p:cNvSpPr/>
          <p:nvPr/>
        </p:nvSpPr>
        <p:spPr>
          <a:xfrm>
            <a:off x="6929454" y="5072074"/>
            <a:ext cx="500066" cy="5715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14282" y="5429264"/>
            <a:ext cx="521497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« La campagne parée comme un bouquet sentait le miel »B. M.</a:t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14" name="Ellipse 13"/>
          <p:cNvSpPr/>
          <p:nvPr/>
        </p:nvSpPr>
        <p:spPr>
          <a:xfrm>
            <a:off x="5214942" y="1142984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La campagne</a:t>
            </a:r>
            <a:endParaRPr lang="fr-FR" sz="2800" b="1" dirty="0">
              <a:solidFill>
                <a:srgbClr val="FFC00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929190" y="3286124"/>
            <a:ext cx="350046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Le bouquet</a:t>
            </a:r>
            <a:endParaRPr lang="fr-FR" sz="2800" b="1" dirty="0">
              <a:solidFill>
                <a:srgbClr val="FFC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357950" y="5715016"/>
            <a:ext cx="200026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comme</a:t>
            </a:r>
            <a:endParaRPr lang="fr-FR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1479</Words>
  <Application>Microsoft Office PowerPoint</Application>
  <PresentationFormat>Affichage à l'écran (4:3)</PresentationFormat>
  <Paragraphs>134</Paragraphs>
  <Slides>35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171</cp:revision>
  <dcterms:created xsi:type="dcterms:W3CDTF">2010-09-23T22:11:09Z</dcterms:created>
  <dcterms:modified xsi:type="dcterms:W3CDTF">2010-11-02T11:04:12Z</dcterms:modified>
</cp:coreProperties>
</file>