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5" r:id="rId4"/>
    <p:sldId id="258" r:id="rId5"/>
    <p:sldId id="262" r:id="rId6"/>
    <p:sldId id="259" r:id="rId7"/>
    <p:sldId id="260" r:id="rId8"/>
    <p:sldId id="261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67572-B7D9-4506-8983-B76749E2E115}" type="datetimeFigureOut">
              <a:rPr lang="fr-FR" smtClean="0"/>
              <a:t>28/11/2017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93BE7-2835-47A4-A749-5947EBB1EE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87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93BE7-2835-47A4-A749-5947EBB1EEB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49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4E5979-01D5-40D4-BB47-A27A386E5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EBA9D1-4B4D-4854-9F4A-A8A0F9100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25F938-3AEA-4D00-BEA7-6A6BFD05B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19F8-6FAF-4B89-B72A-534D7FF7AE1A}" type="datetime1">
              <a:rPr lang="fr-FR" smtClean="0"/>
              <a:t>28/11/2017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B68E4F-14A4-425B-868C-38F45E332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88A3A0-1994-47C0-A8A9-EF1424A8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7C83-3252-4D71-88DB-36372DED1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06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DB37F7-7434-43AF-B2AA-CA368D4D7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7ED06A-98BA-4262-B78D-5E1BFD880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0F9785-7BC4-4638-8CEC-73596E76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A0BD-06A8-4C7A-B720-CCCE06C1EF7D}" type="datetime1">
              <a:rPr lang="fr-FR" smtClean="0"/>
              <a:t>28/11/2017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2F58FF-841A-4AF4-A5F5-17D956049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9E2808-D7A5-4FAB-B131-258AFB9B0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7C83-3252-4D71-88DB-36372DED1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60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9B69585-C614-4588-AF31-9402B59F4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0DF7465-C31D-4120-A30C-50B5AD51D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75CD91-1367-45E5-8122-05606FCB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DA18-C649-4B54-A0A2-E3A51EFA4DAE}" type="datetime1">
              <a:rPr lang="fr-FR" smtClean="0"/>
              <a:t>28/11/2017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CBCC32-BD48-4449-844C-69B0AD29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D88547-5334-401A-8224-49A970A5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7C83-3252-4D71-88DB-36372DED1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89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562C2B-49B5-471B-8997-FD5E74E3B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552AF0-BAB3-4472-AC9C-5C07C0A6D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CC10BE-E4F3-4559-97C9-4DD193DD8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F922-4A2B-4B06-9E8E-D1AA8D2832E5}" type="datetime1">
              <a:rPr lang="fr-FR" smtClean="0"/>
              <a:t>28/11/2017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852D55-5532-4007-B322-DD7A964F6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D8068A-AD50-4E80-911F-C86AAD33B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7C83-3252-4D71-88DB-36372DED1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38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CCF183-2D0F-43CA-A6E7-73E46578A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9ED9B1-5BA6-46C7-99A0-FEF1D3790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2D40F1-97E5-4B53-8360-0F0AFCBC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9005-296F-4228-94B1-7E1841633B7B}" type="datetime1">
              <a:rPr lang="fr-FR" smtClean="0"/>
              <a:t>28/11/2017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9E2DB6-E2B7-408B-A193-C67CABD44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9606A5-AC95-460E-BF57-119C8D5D0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7C83-3252-4D71-88DB-36372DED1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63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DA943B-1729-4659-B7FB-20B6677C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D1DF5A-1482-4486-A103-F50962D9C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44012E-06DA-4AD1-84E9-19DB9FB1A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712B70-2552-4757-B740-46458377A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CF3-4128-4D8A-BACA-9FFFFED0A10D}" type="datetime1">
              <a:rPr lang="fr-FR" smtClean="0"/>
              <a:t>28/11/2017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B7DB67-97E0-4CEE-A31D-010CA5124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BE4CF0-B886-4ED3-9D9F-98F79307B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7C83-3252-4D71-88DB-36372DED1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17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15FE3C-9B12-447C-A179-F26461205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A51F51-ECBF-4548-9F49-1868A669B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C27CEB-7D1D-4F2F-9C04-38EFEDBFD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6889FAA-FBBF-4012-89D4-A7619D623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21E0005-46BB-4B1D-B9F9-777E8AE65C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618C5E8-FCDA-4F76-AB0C-4798CF611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9384-3A5F-40A4-971C-DD5897AA0AA7}" type="datetime1">
              <a:rPr lang="fr-FR" smtClean="0"/>
              <a:t>28/11/2017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C6FFE00-4009-40DD-9148-1C4955E4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9A7825B-808B-41EB-BC97-298A3881C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7C83-3252-4D71-88DB-36372DED1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60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EDEC19-AEA6-472C-877D-BEC623836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6CF7B4D-3F4A-424F-BDEA-490847D13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D48A-A3DA-4234-BB84-7EEB6C522C8A}" type="datetime1">
              <a:rPr lang="fr-FR" smtClean="0"/>
              <a:t>28/11/2017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6EA495-7B48-40E6-AA1B-CAF258D5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11D3D9-2AD6-487F-A2A3-CADF37023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7C83-3252-4D71-88DB-36372DED1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21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F3BBAE5-303B-410F-BA08-C434FE7D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98B7-0200-4778-98F3-896A62C987C4}" type="datetime1">
              <a:rPr lang="fr-FR" smtClean="0"/>
              <a:t>28/11/2017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EBC4ADD-7023-4C84-973F-EACB0A5D2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B8AD4B4-D984-4A1D-8164-FAB78A3B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7C83-3252-4D71-88DB-36372DED1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18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3A41CE-CC0A-4D19-932E-7FE492688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C68994-6C02-45E6-A78A-B1E987D66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88C07B-C614-490D-B867-FBFB39E16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4FB470-C8D1-44E7-916E-71ABF527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7C71-3F3E-41FC-B4A9-D11DE781141E}" type="datetime1">
              <a:rPr lang="fr-FR" smtClean="0"/>
              <a:t>28/11/2017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16375F-18CD-4DB1-B79F-E18CF919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F19E59-9533-452F-849C-E6D5FBD6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7C83-3252-4D71-88DB-36372DED1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59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DFF61C-490C-49AC-998C-29E94D0B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8884BCC-663D-4AD1-8807-73A880E55D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9B41C6-EFE9-4927-A587-998A51924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EA2733-0A9B-4356-8AD2-5104FDA01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D882-E76D-498D-8442-90FD8C6F121D}" type="datetime1">
              <a:rPr lang="fr-FR" smtClean="0"/>
              <a:t>28/11/2017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9DFA32-620A-483B-88BC-EA7752128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D99186-6E7D-4898-A6AC-970F8E4A6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7C83-3252-4D71-88DB-36372DED1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71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82410C4-9861-4B8E-BC64-2291373A0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23A0C6-4560-4ADB-9B2A-92D23464C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3845F6-5C58-4989-8BF9-27F9A9355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B3370-E1D1-48B0-A8D2-6A232E867FBD}" type="datetime1">
              <a:rPr lang="fr-FR" smtClean="0"/>
              <a:t>28/11/2017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AA845E-8B63-48A7-BBD2-FE9BD4306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Abdelaziz Dadi, AREFO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933B02-25B1-4E0A-B763-56DF08328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D7C83-3252-4D71-88DB-36372DED1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91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1E7D0B-97D7-4C49-8FEF-9EFDC89087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9900FF"/>
                </a:solidFill>
              </a:rPr>
              <a:t>Le livret de l’élève</a:t>
            </a:r>
            <a:r>
              <a:rPr lang="fr-FR" dirty="0"/>
              <a:t>: </a:t>
            </a:r>
            <a:br>
              <a:rPr lang="fr-FR" dirty="0"/>
            </a:br>
            <a:r>
              <a:rPr lang="fr-FR" dirty="0"/>
              <a:t>fondements, organisation, finalités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28B57E-CF5E-47A4-A771-DC3F8438EC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r>
              <a:rPr lang="fr-FR" sz="4000" dirty="0"/>
              <a:t>Le livret : Parcours</a:t>
            </a:r>
          </a:p>
          <a:p>
            <a:endParaRPr lang="fr-FR" sz="40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90137B-C3FA-4783-B772-DACFCD459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Abdelaziz Dadi, AREFO</a:t>
            </a:r>
          </a:p>
        </p:txBody>
      </p:sp>
    </p:spTree>
    <p:extLst>
      <p:ext uri="{BB962C8B-B14F-4D97-AF65-F5344CB8AC3E}">
        <p14:creationId xmlns:p14="http://schemas.microsoft.com/office/powerpoint/2010/main" val="2783028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D9DFE9-C56B-4454-8240-CFB4BC11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des activités : lecture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0A1888-DDB5-4C7B-BD28-4F49A758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Posture d’un lecteur réel :</a:t>
            </a:r>
          </a:p>
          <a:p>
            <a:pPr>
              <a:buFontTx/>
              <a:buChar char="-"/>
            </a:pPr>
            <a:r>
              <a:rPr lang="fr-FR" dirty="0"/>
              <a:t>Se faire un objectif de lecture (recherche, plaisir, ..) </a:t>
            </a:r>
            <a:r>
              <a:rPr lang="fr-FR" dirty="0">
                <a:highlight>
                  <a:srgbClr val="00FFFF"/>
                </a:highlight>
              </a:rPr>
              <a:t>(objectif)</a:t>
            </a:r>
          </a:p>
          <a:p>
            <a:pPr>
              <a:buFontTx/>
              <a:buChar char="-"/>
            </a:pPr>
            <a:r>
              <a:rPr lang="fr-FR" dirty="0"/>
              <a:t>Lire silencieusement avec repérage d’indices pertinents </a:t>
            </a:r>
            <a:r>
              <a:rPr lang="fr-FR" dirty="0">
                <a:highlight>
                  <a:srgbClr val="00FFFF"/>
                </a:highlight>
              </a:rPr>
              <a:t>(je lis et je comprends)</a:t>
            </a:r>
          </a:p>
          <a:p>
            <a:pPr>
              <a:buFontTx/>
              <a:buChar char="-"/>
            </a:pPr>
            <a:r>
              <a:rPr lang="fr-FR" dirty="0"/>
              <a:t>Traitement et analyse des indices (</a:t>
            </a:r>
            <a:r>
              <a:rPr lang="fr-FR" dirty="0">
                <a:highlight>
                  <a:srgbClr val="00FFFF"/>
                </a:highlight>
              </a:rPr>
              <a:t>je lis et je comprends)</a:t>
            </a:r>
          </a:p>
          <a:p>
            <a:pPr>
              <a:buFontTx/>
              <a:buChar char="-"/>
            </a:pPr>
            <a:r>
              <a:rPr lang="fr-FR" dirty="0"/>
              <a:t>Vérification de la compréhension </a:t>
            </a:r>
            <a:r>
              <a:rPr lang="fr-FR" dirty="0">
                <a:highlight>
                  <a:srgbClr val="00FFFF"/>
                </a:highlight>
              </a:rPr>
              <a:t>(je m’entraine</a:t>
            </a:r>
            <a:r>
              <a:rPr lang="fr-FR" dirty="0"/>
              <a:t>)</a:t>
            </a:r>
          </a:p>
          <a:p>
            <a:pPr>
              <a:buFontTx/>
              <a:buChar char="-"/>
            </a:pPr>
            <a:r>
              <a:rPr lang="fr-FR" dirty="0"/>
              <a:t>Réaction à un aspect du texte (thématique, valoriel, socioculturel, …) </a:t>
            </a:r>
            <a:r>
              <a:rPr lang="fr-FR" dirty="0">
                <a:highlight>
                  <a:srgbClr val="00FFFF"/>
                </a:highlight>
              </a:rPr>
              <a:t>(je m’entraine)</a:t>
            </a:r>
          </a:p>
          <a:p>
            <a:pPr>
              <a:buFontTx/>
              <a:buChar char="-"/>
            </a:pPr>
            <a:r>
              <a:rPr lang="fr-FR" dirty="0"/>
              <a:t>Association des acquis de la lecture à un projet </a:t>
            </a:r>
            <a:r>
              <a:rPr lang="fr-FR" dirty="0">
                <a:highlight>
                  <a:srgbClr val="00FFFF"/>
                </a:highlight>
              </a:rPr>
              <a:t>(je réinvestis)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3029600-FB59-4871-AD0D-5976BB7F7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</p:spTree>
    <p:extLst>
      <p:ext uri="{BB962C8B-B14F-4D97-AF65-F5344CB8AC3E}">
        <p14:creationId xmlns:p14="http://schemas.microsoft.com/office/powerpoint/2010/main" val="256627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B63B8B-48ED-4AB2-99BB-EF6D33580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</a:t>
            </a:r>
            <a:r>
              <a:rPr lang="fr-FR"/>
              <a:t>des activités: langue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AF1F1C-DAD2-466C-9912-D59B50ED1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Approfondir la notion linguistique découverte en lecture et favoriser son utilisation dans des situations.</a:t>
            </a:r>
          </a:p>
          <a:p>
            <a:r>
              <a:rPr lang="fr-FR" dirty="0"/>
              <a:t>Partir d’une situation problème = situation déstabilisante qui crée chez l’élève un défi psycho-cognitif (# situation où les savoirs sont proposés dans leur état construit, et donc il faut aider les élèves à construire des savoirs laconiques, fragmentaires, incomplets…)</a:t>
            </a:r>
          </a:p>
          <a:p>
            <a:r>
              <a:rPr lang="fr-FR" dirty="0"/>
              <a:t>Passer par des exercices d’application (je m’entraine) servant à la fois à consolider la notion étudiée et à vérifier le degré d’atteinte de l’objectif</a:t>
            </a:r>
          </a:p>
          <a:p>
            <a:r>
              <a:rPr lang="fr-FR" dirty="0"/>
              <a:t>Aboutir à une utilisation contextuelle et </a:t>
            </a:r>
            <a:r>
              <a:rPr lang="fr-FR" dirty="0" err="1"/>
              <a:t>situationnalisée</a:t>
            </a:r>
            <a:r>
              <a:rPr lang="fr-FR" dirty="0"/>
              <a:t> (je réinvestis)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1246D7C-4F89-4FB2-A0E5-ED6F7713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</p:spTree>
    <p:extLst>
      <p:ext uri="{BB962C8B-B14F-4D97-AF65-F5344CB8AC3E}">
        <p14:creationId xmlns:p14="http://schemas.microsoft.com/office/powerpoint/2010/main" val="325273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05BF35-008F-4282-8C9E-489A6F31E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des activités: l’oral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DC1B09-40C7-4F24-A9B0-E7A8FE1C4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Rappel des acquis capitalisés en lecture et en langue</a:t>
            </a:r>
          </a:p>
          <a:p>
            <a:r>
              <a:rPr lang="fr-FR" dirty="0"/>
              <a:t>Planification des interventions</a:t>
            </a:r>
          </a:p>
          <a:p>
            <a:r>
              <a:rPr lang="fr-FR" dirty="0"/>
              <a:t>Appui sur des situations variées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76991E4-0619-4529-BA34-FDFEC61A0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</p:spTree>
    <p:extLst>
      <p:ext uri="{BB962C8B-B14F-4D97-AF65-F5344CB8AC3E}">
        <p14:creationId xmlns:p14="http://schemas.microsoft.com/office/powerpoint/2010/main" val="83464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6575D7-4579-4874-8C16-31ECBD81A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des activités: écrit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01B0F5-B860-4E67-8D19-64B48768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- posture d’un scripteur réel : planifier, mettre en texte, affiner et réguler:</a:t>
            </a:r>
          </a:p>
          <a:p>
            <a:pPr marL="0" indent="0">
              <a:buNone/>
            </a:pPr>
            <a:r>
              <a:rPr lang="fr-FR" dirty="0"/>
              <a:t>1- partir d’une situation d’écrit </a:t>
            </a:r>
            <a:r>
              <a:rPr lang="fr-FR" dirty="0">
                <a:highlight>
                  <a:srgbClr val="00FF00"/>
                </a:highlight>
              </a:rPr>
              <a:t>(je comprends …………………)</a:t>
            </a:r>
          </a:p>
          <a:p>
            <a:pPr marL="0" indent="0">
              <a:buNone/>
            </a:pPr>
            <a:r>
              <a:rPr lang="fr-FR" dirty="0"/>
              <a:t>2- rappel et planification des ressources pour l’écriture : structure, moyens linguistiques </a:t>
            </a:r>
            <a:r>
              <a:rPr lang="fr-FR" dirty="0">
                <a:highlight>
                  <a:srgbClr val="00FF00"/>
                </a:highlight>
              </a:rPr>
              <a:t>( ………………et je planifie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/>
              <a:t>3- mise en texte et rédaction individuelle </a:t>
            </a:r>
            <a:r>
              <a:rPr lang="fr-FR" dirty="0">
                <a:highlight>
                  <a:srgbClr val="00FFFF"/>
                </a:highlight>
              </a:rPr>
              <a:t>(je produis </a:t>
            </a:r>
            <a:r>
              <a:rPr lang="fr-FR">
                <a:highlight>
                  <a:srgbClr val="00FFFF"/>
                </a:highlight>
              </a:rPr>
              <a:t>…………..): 1</a:t>
            </a:r>
            <a:r>
              <a:rPr lang="fr-FR" baseline="30000">
                <a:highlight>
                  <a:srgbClr val="00FFFF"/>
                </a:highlight>
              </a:rPr>
              <a:t>er</a:t>
            </a:r>
            <a:r>
              <a:rPr lang="fr-FR">
                <a:highlight>
                  <a:srgbClr val="00FFFF"/>
                </a:highlight>
              </a:rPr>
              <a:t> </a:t>
            </a:r>
            <a:r>
              <a:rPr lang="fr-FR"/>
              <a:t> </a:t>
            </a:r>
            <a:r>
              <a:rPr lang="fr-FR" dirty="0"/>
              <a:t>jet et 2</a:t>
            </a:r>
            <a:r>
              <a:rPr lang="fr-FR" baseline="30000" dirty="0"/>
              <a:t>ème</a:t>
            </a:r>
            <a:r>
              <a:rPr lang="fr-FR" dirty="0"/>
              <a:t>  jet</a:t>
            </a:r>
          </a:p>
          <a:p>
            <a:pPr marL="0" indent="0">
              <a:buNone/>
            </a:pPr>
            <a:r>
              <a:rPr lang="fr-FR" dirty="0"/>
              <a:t>4- affinement, régulation, correction </a:t>
            </a:r>
            <a:r>
              <a:rPr lang="fr-FR" dirty="0">
                <a:highlight>
                  <a:srgbClr val="00FFFF"/>
                </a:highlight>
              </a:rPr>
              <a:t>(…. et j’améliore)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B8AD588-CDD6-405E-9DDD-D7D6776D7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</p:spTree>
    <p:extLst>
      <p:ext uri="{BB962C8B-B14F-4D97-AF65-F5344CB8AC3E}">
        <p14:creationId xmlns:p14="http://schemas.microsoft.com/office/powerpoint/2010/main" val="176665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F83494-41C2-427F-ADA0-233B51493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Évaluations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FBC109-7D8F-49D6-A648-D8BB8E931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Figurant sur le livret:</a:t>
            </a:r>
          </a:p>
          <a:p>
            <a:r>
              <a:rPr lang="fr-FR" dirty="0"/>
              <a:t>Évaluation diagnostique: les prérequis fondamentaux + mise à niveau</a:t>
            </a:r>
          </a:p>
          <a:p>
            <a:r>
              <a:rPr lang="fr-FR" dirty="0"/>
              <a:t>Évaluation intermédiaire : évaluation formative</a:t>
            </a:r>
          </a:p>
          <a:p>
            <a:r>
              <a:rPr lang="fr-FR" dirty="0"/>
              <a:t>Évaluation finale : évaluation formative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ighlight>
                  <a:srgbClr val="FFFF00"/>
                </a:highlight>
              </a:rPr>
              <a:t>Élaborées par l’enseignant:</a:t>
            </a:r>
          </a:p>
          <a:p>
            <a:r>
              <a:rPr lang="fr-FR" dirty="0"/>
              <a:t>Évaluation sommative: en fonction des notes ministérielles e vigueur (175 et 181 / 2010) : conçues par l’enseignant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718FEA-8917-4280-A460-F42961619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</p:spTree>
    <p:extLst>
      <p:ext uri="{BB962C8B-B14F-4D97-AF65-F5344CB8AC3E}">
        <p14:creationId xmlns:p14="http://schemas.microsoft.com/office/powerpoint/2010/main" val="1512970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E0181-16C3-44FC-A4F7-F7874658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B8BE83-47AF-4B87-90ED-2B4BF076C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7200" dirty="0"/>
              <a:t>Merci de votre attention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049473E-DC3A-4A54-9180-3A27CB171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</p:spTree>
    <p:extLst>
      <p:ext uri="{BB962C8B-B14F-4D97-AF65-F5344CB8AC3E}">
        <p14:creationId xmlns:p14="http://schemas.microsoft.com/office/powerpoint/2010/main" val="25693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7B008E-CD97-43F6-8231-EEC3558D6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1BB5E1-9FD5-44F3-87FA-A93B45427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1- </a:t>
            </a:r>
            <a:r>
              <a:rPr lang="fr-FR" sz="3200" dirty="0"/>
              <a:t>fondements</a:t>
            </a:r>
          </a:p>
          <a:p>
            <a:pPr marL="0" indent="0">
              <a:buNone/>
            </a:pPr>
            <a:r>
              <a:rPr lang="fr-FR" sz="3200" dirty="0"/>
              <a:t>2- compétence/projet</a:t>
            </a:r>
          </a:p>
          <a:p>
            <a:pPr marL="0" indent="0">
              <a:buNone/>
            </a:pPr>
            <a:r>
              <a:rPr lang="fr-FR" sz="3200" dirty="0"/>
              <a:t>3- architecture de la compétence et du projet</a:t>
            </a:r>
          </a:p>
          <a:p>
            <a:pPr marL="0" indent="0">
              <a:buNone/>
            </a:pPr>
            <a:r>
              <a:rPr lang="fr-FR" sz="3200" dirty="0"/>
              <a:t>4- architecture de la séquence</a:t>
            </a:r>
          </a:p>
          <a:p>
            <a:pPr marL="0" indent="0">
              <a:buNone/>
            </a:pPr>
            <a:r>
              <a:rPr lang="fr-FR" sz="3200" dirty="0"/>
              <a:t>5- architecture </a:t>
            </a:r>
            <a:r>
              <a:rPr lang="fr-FR" dirty="0"/>
              <a:t>de l’activité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89CCE8-B9ED-4772-A003-78C8A2BCB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</p:spTree>
    <p:extLst>
      <p:ext uri="{BB962C8B-B14F-4D97-AF65-F5344CB8AC3E}">
        <p14:creationId xmlns:p14="http://schemas.microsoft.com/office/powerpoint/2010/main" val="46409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DBCA08-58A9-4C97-9F18-82501863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Fondements: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5690FD-F810-416A-9397-5B174F5DD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Projet</a:t>
            </a:r>
            <a:r>
              <a:rPr lang="fr-FR" dirty="0"/>
              <a:t> « agir autrement pour améliorer l’enseignement / apprentissage du français au collège » : </a:t>
            </a:r>
            <a:r>
              <a:rPr lang="fr-FR" dirty="0">
                <a:highlight>
                  <a:srgbClr val="00FF00"/>
                </a:highlight>
              </a:rPr>
              <a:t>quatre principes fondamentaux</a:t>
            </a:r>
          </a:p>
          <a:p>
            <a:pPr marL="0" indent="0">
              <a:buNone/>
            </a:pPr>
            <a:r>
              <a:rPr lang="fr-FR" dirty="0"/>
              <a:t>1- </a:t>
            </a:r>
            <a:r>
              <a:rPr lang="fr-FR" dirty="0">
                <a:solidFill>
                  <a:srgbClr val="9900FF"/>
                </a:solidFill>
              </a:rPr>
              <a:t>Allégement</a:t>
            </a:r>
            <a:r>
              <a:rPr lang="fr-FR" dirty="0"/>
              <a:t> des contenus (# exhaustivité, atomisation, …)</a:t>
            </a:r>
          </a:p>
          <a:p>
            <a:pPr marL="0" indent="0">
              <a:buNone/>
            </a:pPr>
            <a:r>
              <a:rPr lang="fr-FR" dirty="0"/>
              <a:t>2- </a:t>
            </a:r>
            <a:r>
              <a:rPr lang="fr-FR" dirty="0">
                <a:solidFill>
                  <a:srgbClr val="9900FF"/>
                </a:solidFill>
              </a:rPr>
              <a:t>Simplification</a:t>
            </a:r>
            <a:r>
              <a:rPr lang="fr-FR" dirty="0"/>
              <a:t> du discours pédagogique (# terminologie savante non didactisée, absence de transposition didactique, …)</a:t>
            </a:r>
          </a:p>
          <a:p>
            <a:pPr marL="0" indent="0">
              <a:buNone/>
            </a:pPr>
            <a:r>
              <a:rPr lang="fr-FR" dirty="0"/>
              <a:t>3- </a:t>
            </a:r>
            <a:r>
              <a:rPr lang="fr-FR" dirty="0">
                <a:solidFill>
                  <a:srgbClr val="9900FF"/>
                </a:solidFill>
              </a:rPr>
              <a:t>Rationalisation</a:t>
            </a:r>
            <a:r>
              <a:rPr lang="fr-FR" dirty="0"/>
              <a:t> des apprentissages (# anarchie et exhaustivité génériques, …)</a:t>
            </a:r>
          </a:p>
          <a:p>
            <a:pPr marL="0" indent="0">
              <a:buNone/>
            </a:pPr>
            <a:r>
              <a:rPr lang="fr-FR" dirty="0"/>
              <a:t>4- </a:t>
            </a:r>
            <a:r>
              <a:rPr lang="fr-FR" dirty="0">
                <a:solidFill>
                  <a:srgbClr val="9900FF"/>
                </a:solidFill>
              </a:rPr>
              <a:t>Finalisation</a:t>
            </a:r>
            <a:r>
              <a:rPr lang="fr-FR" dirty="0"/>
              <a:t> et </a:t>
            </a:r>
            <a:r>
              <a:rPr lang="fr-FR" dirty="0">
                <a:solidFill>
                  <a:srgbClr val="9900FF"/>
                </a:solidFill>
              </a:rPr>
              <a:t>contextualisation</a:t>
            </a:r>
            <a:r>
              <a:rPr lang="fr-FR" dirty="0"/>
              <a:t> des apprentissages (# apprendre pour apprendre, …)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D648601-B9D8-48AA-9666-3B9D52692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</p:spTree>
    <p:extLst>
      <p:ext uri="{BB962C8B-B14F-4D97-AF65-F5344CB8AC3E}">
        <p14:creationId xmlns:p14="http://schemas.microsoft.com/office/powerpoint/2010/main" val="328264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DD8ED0-01A3-4A49-B0EF-D333265F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Compétence /projet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F670B9-4FE8-4B5C-8757-410023B11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1- </a:t>
            </a:r>
            <a:r>
              <a:rPr lang="fr-FR" dirty="0">
                <a:highlight>
                  <a:srgbClr val="FFFF00"/>
                </a:highlight>
              </a:rPr>
              <a:t>La formulation de la compétence a permis:</a:t>
            </a:r>
          </a:p>
          <a:p>
            <a:pPr>
              <a:buFontTx/>
              <a:buChar char="-"/>
            </a:pPr>
            <a:r>
              <a:rPr lang="fr-FR" dirty="0"/>
              <a:t>La rationalisation des contenus</a:t>
            </a:r>
          </a:p>
          <a:p>
            <a:pPr>
              <a:buFontTx/>
              <a:buChar char="-"/>
            </a:pPr>
            <a:r>
              <a:rPr lang="fr-FR" dirty="0"/>
              <a:t>La cohérence des apprentissages</a:t>
            </a:r>
          </a:p>
          <a:p>
            <a:pPr>
              <a:buFontTx/>
              <a:buChar char="-"/>
            </a:pPr>
            <a:r>
              <a:rPr lang="fr-FR" dirty="0"/>
              <a:t>Une progressivité contrôlée</a:t>
            </a:r>
          </a:p>
          <a:p>
            <a:pPr marL="0" indent="0">
              <a:buNone/>
            </a:pPr>
            <a:r>
              <a:rPr lang="fr-FR" dirty="0"/>
              <a:t>2- </a:t>
            </a:r>
            <a:r>
              <a:rPr lang="fr-FR" dirty="0">
                <a:highlight>
                  <a:srgbClr val="FFFF00"/>
                </a:highlight>
              </a:rPr>
              <a:t>La formulation du projet a permis:</a:t>
            </a:r>
          </a:p>
          <a:p>
            <a:pPr>
              <a:buFontTx/>
              <a:buChar char="-"/>
            </a:pPr>
            <a:r>
              <a:rPr lang="fr-FR" dirty="0"/>
              <a:t>La contextualisation des apprentissages + la réalisation de la compétence</a:t>
            </a:r>
          </a:p>
          <a:p>
            <a:pPr>
              <a:buFontTx/>
              <a:buChar char="-"/>
            </a:pPr>
            <a:r>
              <a:rPr lang="fr-FR" dirty="0"/>
              <a:t>La transfert des apprentissages</a:t>
            </a:r>
          </a:p>
          <a:p>
            <a:pPr>
              <a:buFontTx/>
              <a:buChar char="-"/>
            </a:pPr>
            <a:r>
              <a:rPr lang="fr-FR" dirty="0"/>
              <a:t>L’acquisition des étapes de la démarche-projet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72F014-773D-428A-8339-3C1DFE5A8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</p:spTree>
    <p:extLst>
      <p:ext uri="{BB962C8B-B14F-4D97-AF65-F5344CB8AC3E}">
        <p14:creationId xmlns:p14="http://schemas.microsoft.com/office/powerpoint/2010/main" val="229812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E4B77-0DAE-4FB7-9D2E-D4F3FC73C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projet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17A48C-7E12-47F4-A2A0-58AD60729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>
                <a:highlight>
                  <a:srgbClr val="C0C0C0"/>
                </a:highlight>
              </a:rPr>
              <a:t>1- un projet de classe, collectif , guidé par l’enseignant:</a:t>
            </a:r>
          </a:p>
          <a:p>
            <a:pPr>
              <a:buFontTx/>
              <a:buChar char="-"/>
            </a:pPr>
            <a:r>
              <a:rPr lang="fr-FR" dirty="0"/>
              <a:t>Construit à travers les activités prévues (lecture, langue, oral, écrit)</a:t>
            </a:r>
          </a:p>
          <a:p>
            <a:pPr>
              <a:buFontTx/>
              <a:buChar char="-"/>
            </a:pPr>
            <a:r>
              <a:rPr lang="fr-FR" dirty="0"/>
              <a:t>Au contenu proposé ou négocié collectivement</a:t>
            </a:r>
          </a:p>
          <a:p>
            <a:pPr>
              <a:buFontTx/>
              <a:buChar char="-"/>
            </a:pPr>
            <a:r>
              <a:rPr lang="fr-FR" dirty="0"/>
              <a:t>Apprentissage du transfert (directives, orientations, …)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ighlight>
                  <a:srgbClr val="C0C0C0"/>
                </a:highlight>
              </a:rPr>
              <a:t>2- un projet par groupe (à défaut d’être individuel) </a:t>
            </a:r>
            <a:r>
              <a:rPr lang="fr-FR" dirty="0" err="1">
                <a:highlight>
                  <a:srgbClr val="00FF00"/>
                </a:highlight>
              </a:rPr>
              <a:t>cf</a:t>
            </a:r>
            <a:r>
              <a:rPr lang="fr-FR" dirty="0">
                <a:highlight>
                  <a:srgbClr val="00FF00"/>
                </a:highlight>
              </a:rPr>
              <a:t>: mon projet</a:t>
            </a:r>
          </a:p>
          <a:p>
            <a:pPr>
              <a:buFontTx/>
              <a:buChar char="-"/>
            </a:pPr>
            <a:r>
              <a:rPr lang="fr-FR" dirty="0"/>
              <a:t>Construit à la fin de chaque séquence par chaque groupe </a:t>
            </a:r>
            <a:r>
              <a:rPr lang="fr-FR" dirty="0">
                <a:highlight>
                  <a:srgbClr val="00FF00"/>
                </a:highlight>
              </a:rPr>
              <a:t>(autant de projets que de groupes)</a:t>
            </a:r>
          </a:p>
          <a:p>
            <a:pPr>
              <a:buFontTx/>
              <a:buChar char="-"/>
            </a:pPr>
            <a:r>
              <a:rPr lang="fr-FR" dirty="0"/>
              <a:t>Au contenu négocié et retenu par le groupe</a:t>
            </a:r>
          </a:p>
          <a:p>
            <a:pPr>
              <a:buFontTx/>
              <a:buChar char="-"/>
            </a:pPr>
            <a:r>
              <a:rPr lang="fr-FR" dirty="0"/>
              <a:t>Transfert des apprentissages (Autonomie, créativité, …)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7A5F639-4DFA-48A5-8C2F-0C774FFC3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</p:spTree>
    <p:extLst>
      <p:ext uri="{BB962C8B-B14F-4D97-AF65-F5344CB8AC3E}">
        <p14:creationId xmlns:p14="http://schemas.microsoft.com/office/powerpoint/2010/main" val="328523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265845-FA99-418B-BC21-4725ED47C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de la compétence et du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98D7A3-ABA2-410D-BC66-75930AED1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1- les apprentissages sont orientés vers le faire, vers l’action (réaliser quelque chose)</a:t>
            </a:r>
          </a:p>
          <a:p>
            <a:pPr marL="0" indent="0">
              <a:buNone/>
            </a:pPr>
            <a:r>
              <a:rPr lang="fr-FR" dirty="0"/>
              <a:t>2-la compétence et le projet  sont déclinés en objectifs séquentiels.</a:t>
            </a:r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A- Séquenc</a:t>
            </a:r>
            <a:r>
              <a:rPr lang="fr-FR" dirty="0">
                <a:solidFill>
                  <a:srgbClr val="FF0000"/>
                </a:solidFill>
                <a:highlight>
                  <a:srgbClr val="00FF00"/>
                </a:highlight>
              </a:rPr>
              <a:t>e</a:t>
            </a:r>
            <a:r>
              <a:rPr lang="fr-FR" dirty="0">
                <a:highlight>
                  <a:srgbClr val="00FF00"/>
                </a:highlight>
              </a:rPr>
              <a:t> préparatoire (planification du projet):</a:t>
            </a:r>
          </a:p>
          <a:p>
            <a:pPr>
              <a:buFontTx/>
              <a:buChar char="-"/>
            </a:pPr>
            <a:r>
              <a:rPr lang="fr-FR" dirty="0"/>
              <a:t>Lecture du genre dans sa globalité : repérage d’indices représentatifs du « texte » à produire : la structure, les ressources linguistiques (temps verbaux, ..)</a:t>
            </a:r>
          </a:p>
          <a:p>
            <a:pPr>
              <a:buFontTx/>
              <a:buChar char="-"/>
            </a:pPr>
            <a:r>
              <a:rPr lang="fr-FR" u="sng" dirty="0"/>
              <a:t>Négociation</a:t>
            </a:r>
            <a:r>
              <a:rPr lang="fr-FR" dirty="0"/>
              <a:t> du projet (choix argumentés, idées partagées)</a:t>
            </a:r>
          </a:p>
          <a:p>
            <a:pPr>
              <a:buFontTx/>
              <a:buChar char="-"/>
            </a:pPr>
            <a:r>
              <a:rPr lang="fr-FR" dirty="0"/>
              <a:t>Élaboration d’ un canevas d’écriture, d’un synopsis, etc.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7861CF5-D2E3-4D9D-BE0F-C270ADBC3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</p:spTree>
    <p:extLst>
      <p:ext uri="{BB962C8B-B14F-4D97-AF65-F5344CB8AC3E}">
        <p14:creationId xmlns:p14="http://schemas.microsoft.com/office/powerpoint/2010/main" val="349380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06F370-0097-4E5D-928E-E2888E04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80DEFB-0882-472B-97B7-F6D993F0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B- Séquenc</a:t>
            </a:r>
            <a:r>
              <a:rPr lang="fr-FR" dirty="0">
                <a:solidFill>
                  <a:srgbClr val="FF0000"/>
                </a:solidFill>
                <a:highlight>
                  <a:srgbClr val="00FF00"/>
                </a:highlight>
              </a:rPr>
              <a:t>es</a:t>
            </a:r>
            <a:r>
              <a:rPr lang="fr-FR" dirty="0">
                <a:highlight>
                  <a:srgbClr val="00FF00"/>
                </a:highlight>
              </a:rPr>
              <a:t> de mise en œuvre du projet:</a:t>
            </a:r>
          </a:p>
          <a:p>
            <a:pPr>
              <a:buFontTx/>
              <a:buChar char="-"/>
            </a:pPr>
            <a:r>
              <a:rPr lang="fr-FR" dirty="0"/>
              <a:t>Lecture d’extraits représentatifs des parties du « texte « à produire</a:t>
            </a:r>
          </a:p>
          <a:p>
            <a:pPr>
              <a:buFontTx/>
              <a:buChar char="-"/>
            </a:pPr>
            <a:r>
              <a:rPr lang="fr-FR" dirty="0"/>
              <a:t>Apprentissage de ressources linguistiques compatibles avec le projet</a:t>
            </a:r>
          </a:p>
          <a:p>
            <a:pPr>
              <a:buFontTx/>
              <a:buChar char="-"/>
            </a:pPr>
            <a:r>
              <a:rPr lang="fr-FR" dirty="0"/>
              <a:t>Produire la partie du « texte » prévue pour chaque séquence</a:t>
            </a:r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C- Séquenc</a:t>
            </a:r>
            <a:r>
              <a:rPr lang="fr-FR" dirty="0">
                <a:solidFill>
                  <a:srgbClr val="FF0000"/>
                </a:solidFill>
                <a:highlight>
                  <a:srgbClr val="00FF00"/>
                </a:highlight>
              </a:rPr>
              <a:t>e</a:t>
            </a:r>
            <a:r>
              <a:rPr lang="fr-FR" dirty="0">
                <a:highlight>
                  <a:srgbClr val="00FF00"/>
                </a:highlight>
              </a:rPr>
              <a:t> de finalisation du projet:</a:t>
            </a:r>
          </a:p>
          <a:p>
            <a:pPr>
              <a:buFontTx/>
              <a:buChar char="-"/>
            </a:pPr>
            <a:r>
              <a:rPr lang="fr-FR" dirty="0"/>
              <a:t>Amélioration de l’écrit produit</a:t>
            </a:r>
          </a:p>
          <a:p>
            <a:pPr>
              <a:buFontTx/>
              <a:buChar char="-"/>
            </a:pPr>
            <a:r>
              <a:rPr lang="fr-FR" dirty="0"/>
              <a:t>Marketing pédagogique (participer à un concours, lecture lors </a:t>
            </a:r>
            <a:r>
              <a:rPr lang="fr-FR"/>
              <a:t>de festivals</a:t>
            </a:r>
            <a:r>
              <a:rPr lang="fr-FR" dirty="0"/>
              <a:t>, etc.)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9D0459-06D1-4BBB-B322-A55A6232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</p:spTree>
    <p:extLst>
      <p:ext uri="{BB962C8B-B14F-4D97-AF65-F5344CB8AC3E}">
        <p14:creationId xmlns:p14="http://schemas.microsoft.com/office/powerpoint/2010/main" val="289991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0469F0-1B6D-4498-BD7A-A7E1543FC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de la séquence: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2CE3CB-22DA-4144-AFD2-88E92638C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1- l’objectif de la séquence correspond à l’objectif de la dernière séance (finalité de la séquence)</a:t>
            </a:r>
          </a:p>
          <a:p>
            <a:pPr marL="0" indent="0">
              <a:buNone/>
            </a:pPr>
            <a:r>
              <a:rPr lang="fr-FR" dirty="0"/>
              <a:t>2- l’objectif de la séquence est décliné en activités:</a:t>
            </a:r>
          </a:p>
          <a:p>
            <a:pPr>
              <a:buFontTx/>
              <a:buChar char="-"/>
            </a:pPr>
            <a:r>
              <a:rPr lang="fr-FR" dirty="0"/>
              <a:t>Activités qui fournissent les ressources, qui proposent la découverte de Savoirs </a:t>
            </a:r>
            <a:r>
              <a:rPr lang="fr-FR" dirty="0">
                <a:highlight>
                  <a:srgbClr val="00FFFF"/>
                </a:highlight>
              </a:rPr>
              <a:t>(lecture + langue)</a:t>
            </a:r>
          </a:p>
          <a:p>
            <a:pPr>
              <a:buFontTx/>
              <a:buChar char="-"/>
            </a:pPr>
            <a:r>
              <a:rPr lang="fr-FR" dirty="0"/>
              <a:t>Activités de réinvestissement de ces ressources </a:t>
            </a:r>
            <a:r>
              <a:rPr lang="fr-FR" dirty="0">
                <a:highlight>
                  <a:srgbClr val="00FFFF"/>
                </a:highlight>
              </a:rPr>
              <a:t>(oral + écrit)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            donc: canevas méthodologique différent</a:t>
            </a:r>
          </a:p>
          <a:p>
            <a:pPr marL="0" indent="0">
              <a:buNone/>
            </a:pPr>
            <a:r>
              <a:rPr lang="fr-FR" dirty="0"/>
              <a:t>3- activités de réalisation du projet du groupe (mon projet)</a:t>
            </a:r>
          </a:p>
          <a:p>
            <a:pPr marL="0" indent="0">
              <a:buNone/>
            </a:pPr>
            <a:r>
              <a:rPr lang="fr-FR" dirty="0"/>
              <a:t>4- la mise en œuvre  progressive des objectifs séquentiels favorise le développement de la compétence et la réalisation du projet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56EDCD51-BA0E-4594-9518-EE870AF64A05}"/>
              </a:ext>
            </a:extLst>
          </p:cNvPr>
          <p:cNvSpPr/>
          <p:nvPr/>
        </p:nvSpPr>
        <p:spPr>
          <a:xfrm>
            <a:off x="1041009" y="434691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419D71-34C8-4DAB-A868-211DBF5B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</p:spTree>
    <p:extLst>
      <p:ext uri="{BB962C8B-B14F-4D97-AF65-F5344CB8AC3E}">
        <p14:creationId xmlns:p14="http://schemas.microsoft.com/office/powerpoint/2010/main" val="404025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611459-5984-44C9-9182-C29A02CB9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des activités: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66DD0D-284D-4F36-AA2A-E725FD30F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1- l’objectif séquentiel est décliné en un ensemble d’objectifs répartis sur les activités retenues.</a:t>
            </a:r>
          </a:p>
          <a:p>
            <a:pPr marL="0" indent="0">
              <a:buNone/>
            </a:pPr>
            <a:r>
              <a:rPr lang="fr-FR" dirty="0"/>
              <a:t>2- un seul objectif est prévu pour chaque activité (cohérence de la démarche, harmonisation des contenus, …)</a:t>
            </a:r>
          </a:p>
          <a:p>
            <a:pPr marL="0" indent="0">
              <a:buNone/>
            </a:pPr>
            <a:r>
              <a:rPr lang="fr-FR" dirty="0"/>
              <a:t>3- l’objectif est formulé en termes :</a:t>
            </a:r>
          </a:p>
          <a:p>
            <a:pPr>
              <a:buFontTx/>
              <a:buChar char="-"/>
            </a:pPr>
            <a:r>
              <a:rPr lang="fr-FR" dirty="0"/>
              <a:t>d’identification de ressources pour les activités de lecture (identifier, reconnaitre, etc.)</a:t>
            </a:r>
          </a:p>
          <a:p>
            <a:pPr>
              <a:buFontTx/>
              <a:buChar char="-"/>
            </a:pPr>
            <a:r>
              <a:rPr lang="fr-FR" dirty="0"/>
              <a:t>d’utilisation pour les activités de langue (utiliser, employer, …)</a:t>
            </a:r>
          </a:p>
          <a:p>
            <a:pPr>
              <a:buFontTx/>
              <a:buChar char="-"/>
            </a:pPr>
            <a:r>
              <a:rPr lang="fr-FR" dirty="0"/>
              <a:t>de faire pour les activités de l’oral et de l’écrit (produire, rédiger, …)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1903F3-A8B6-4320-B4A3-D600C0E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Abdelaziz Dadi, AREFO</a:t>
            </a:r>
          </a:p>
        </p:txBody>
      </p:sp>
    </p:spTree>
    <p:extLst>
      <p:ext uri="{BB962C8B-B14F-4D97-AF65-F5344CB8AC3E}">
        <p14:creationId xmlns:p14="http://schemas.microsoft.com/office/powerpoint/2010/main" val="36193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842</Words>
  <Application>Microsoft Office PowerPoint</Application>
  <PresentationFormat>Grand écran</PresentationFormat>
  <Paragraphs>111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Thème Office</vt:lpstr>
      <vt:lpstr>Le livret de l’élève:  fondements, organisation, finalités</vt:lpstr>
      <vt:lpstr>Plan </vt:lpstr>
      <vt:lpstr>Fondements:</vt:lpstr>
      <vt:lpstr>Compétence /projet</vt:lpstr>
      <vt:lpstr>Le projet </vt:lpstr>
      <vt:lpstr>Architecture de la compétence et du projet</vt:lpstr>
      <vt:lpstr>Présentation PowerPoint</vt:lpstr>
      <vt:lpstr>Architecture de la séquence:</vt:lpstr>
      <vt:lpstr>Architecture des activités:</vt:lpstr>
      <vt:lpstr>Architecture des activités : lecture</vt:lpstr>
      <vt:lpstr>Architecture des activités: langue</vt:lpstr>
      <vt:lpstr>Architecture des activités: l’oral</vt:lpstr>
      <vt:lpstr>Architecture des activités: écrit</vt:lpstr>
      <vt:lpstr>Évaluations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ABDELAZIZ.DADI</dc:creator>
  <cp:lastModifiedBy>ABDELAZIZ.DADI</cp:lastModifiedBy>
  <cp:revision>69</cp:revision>
  <dcterms:created xsi:type="dcterms:W3CDTF">2017-10-14T14:22:05Z</dcterms:created>
  <dcterms:modified xsi:type="dcterms:W3CDTF">2017-11-28T19:41:32Z</dcterms:modified>
</cp:coreProperties>
</file>