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9"/>
  </p:notesMasterIdLst>
  <p:sldIdLst>
    <p:sldId id="256" r:id="rId2"/>
    <p:sldId id="257" r:id="rId3"/>
    <p:sldId id="258" r:id="rId4"/>
    <p:sldId id="259" r:id="rId5"/>
    <p:sldId id="260" r:id="rId6"/>
    <p:sldId id="261" r:id="rId7"/>
    <p:sldId id="262" r:id="rId8"/>
    <p:sldId id="274" r:id="rId9"/>
    <p:sldId id="275" r:id="rId10"/>
    <p:sldId id="276" r:id="rId11"/>
    <p:sldId id="277" r:id="rId12"/>
    <p:sldId id="278" r:id="rId13"/>
    <p:sldId id="283" r:id="rId14"/>
    <p:sldId id="284" r:id="rId15"/>
    <p:sldId id="285" r:id="rId16"/>
    <p:sldId id="291" r:id="rId17"/>
    <p:sldId id="292" r:id="rId18"/>
    <p:sldId id="263" r:id="rId19"/>
    <p:sldId id="264" r:id="rId20"/>
    <p:sldId id="266" r:id="rId21"/>
    <p:sldId id="268" r:id="rId22"/>
    <p:sldId id="265" r:id="rId23"/>
    <p:sldId id="267" r:id="rId24"/>
    <p:sldId id="269" r:id="rId25"/>
    <p:sldId id="270" r:id="rId26"/>
    <p:sldId id="271" r:id="rId27"/>
    <p:sldId id="272" r:id="rId28"/>
    <p:sldId id="273" r:id="rId29"/>
    <p:sldId id="279" r:id="rId30"/>
    <p:sldId id="280" r:id="rId31"/>
    <p:sldId id="281" r:id="rId32"/>
    <p:sldId id="282" r:id="rId33"/>
    <p:sldId id="286" r:id="rId34"/>
    <p:sldId id="287" r:id="rId35"/>
    <p:sldId id="288" r:id="rId36"/>
    <p:sldId id="289" r:id="rId37"/>
    <p:sldId id="290"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93" autoAdjust="0"/>
    <p:restoredTop sz="94660"/>
  </p:normalViewPr>
  <p:slideViewPr>
    <p:cSldViewPr>
      <p:cViewPr>
        <p:scale>
          <a:sx n="73" d="100"/>
          <a:sy n="73" d="100"/>
        </p:scale>
        <p:origin x="-42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971229-FAA5-48D2-81C6-9F6ECF641214}" type="datetimeFigureOut">
              <a:rPr lang="fr-FR" smtClean="0"/>
              <a:pPr/>
              <a:t>02/06/2010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95C386-5652-48E9-A975-A1BA41EDEF2B}"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695C386-5652-48E9-A975-A1BA41EDEF2B}" type="slidenum">
              <a:rPr lang="fr-FR" smtClean="0"/>
              <a:pPr/>
              <a:t>31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1F521C9-B751-43F2-B376-BDF31CFE9E56}" type="datetimeFigureOut">
              <a:rPr lang="fr-FR" smtClean="0"/>
              <a:pPr/>
              <a:t>02/06/2010</a:t>
            </a:fld>
            <a:endParaRPr lang="fr-FR" dirty="0"/>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dirty="0"/>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380148E-3DF9-4819-A95A-B89A59C6AC63}"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1F521C9-B751-43F2-B376-BDF31CFE9E56}" type="datetimeFigureOut">
              <a:rPr lang="fr-FR" smtClean="0"/>
              <a:pPr/>
              <a:t>02/06/2010</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4380148E-3DF9-4819-A95A-B89A59C6AC63}"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81F521C9-B751-43F2-B376-BDF31CFE9E56}" type="datetimeFigureOut">
              <a:rPr lang="fr-FR" smtClean="0"/>
              <a:pPr/>
              <a:t>02/06/2010</a:t>
            </a:fld>
            <a:endParaRPr lang="fr-FR" dirty="0"/>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dirty="0"/>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380148E-3DF9-4819-A95A-B89A59C6AC6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1F521C9-B751-43F2-B376-BDF31CFE9E56}" type="datetimeFigureOut">
              <a:rPr lang="fr-FR" smtClean="0"/>
              <a:pPr/>
              <a:t>02/06/2010</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4380148E-3DF9-4819-A95A-B89A59C6AC63}"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1F521C9-B751-43F2-B376-BDF31CFE9E56}" type="datetimeFigureOut">
              <a:rPr lang="fr-FR" smtClean="0"/>
              <a:pPr/>
              <a:t>02/06/2010</a:t>
            </a:fld>
            <a:endParaRPr lang="fr-FR" dirty="0"/>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dirty="0"/>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4380148E-3DF9-4819-A95A-B89A59C6AC63}"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1F521C9-B751-43F2-B376-BDF31CFE9E56}" type="datetimeFigureOut">
              <a:rPr lang="fr-FR" smtClean="0"/>
              <a:pPr/>
              <a:t>02/06/2010</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4380148E-3DF9-4819-A95A-B89A59C6AC6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1F521C9-B751-43F2-B376-BDF31CFE9E56}" type="datetimeFigureOut">
              <a:rPr lang="fr-FR" smtClean="0"/>
              <a:pPr/>
              <a:t>02/06/2010</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4380148E-3DF9-4819-A95A-B89A59C6AC63}"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81F521C9-B751-43F2-B376-BDF31CFE9E56}" type="datetimeFigureOut">
              <a:rPr lang="fr-FR" smtClean="0"/>
              <a:pPr/>
              <a:t>02/06/2010</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4380148E-3DF9-4819-A95A-B89A59C6AC63}"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81F521C9-B751-43F2-B376-BDF31CFE9E56}" type="datetimeFigureOut">
              <a:rPr lang="fr-FR" smtClean="0"/>
              <a:pPr/>
              <a:t>02/06/2010</a:t>
            </a:fld>
            <a:endParaRPr lang="fr-FR" dirty="0"/>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4380148E-3DF9-4819-A95A-B89A59C6AC63}"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1F521C9-B751-43F2-B376-BDF31CFE9E56}" type="datetimeFigureOut">
              <a:rPr lang="fr-FR" smtClean="0"/>
              <a:pPr/>
              <a:t>02/06/2010</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4380148E-3DF9-4819-A95A-B89A59C6AC63}"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81F521C9-B751-43F2-B376-BDF31CFE9E56}" type="datetimeFigureOut">
              <a:rPr lang="fr-FR" smtClean="0"/>
              <a:pPr/>
              <a:t>02/06/2010</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4380148E-3DF9-4819-A95A-B89A59C6AC63}" type="slidenum">
              <a:rPr lang="fr-FR" smtClean="0"/>
              <a:pPr/>
              <a:t>‹N°›</a:t>
            </a:fld>
            <a:endParaRPr lang="fr-FR" dirty="0"/>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1F521C9-B751-43F2-B376-BDF31CFE9E56}" type="datetimeFigureOut">
              <a:rPr lang="fr-FR" smtClean="0"/>
              <a:pPr/>
              <a:t>02/06/2010</a:t>
            </a:fld>
            <a:endParaRPr lang="fr-FR" dirty="0"/>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dirty="0"/>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380148E-3DF9-4819-A95A-B89A59C6AC63}"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le-dernier-jour-dun-condamne-a-mort.jpg"/>
          <p:cNvPicPr>
            <a:picLocks noChangeAspect="1" noChangeArrowheads="1"/>
          </p:cNvPicPr>
          <p:nvPr/>
        </p:nvPicPr>
        <p:blipFill>
          <a:blip r:embed="rId2"/>
          <a:srcRect/>
          <a:stretch>
            <a:fillRect/>
          </a:stretch>
        </p:blipFill>
        <p:spPr bwMode="auto">
          <a:xfrm>
            <a:off x="142844" y="214290"/>
            <a:ext cx="4429156" cy="6072230"/>
          </a:xfrm>
          <a:prstGeom prst="rect">
            <a:avLst/>
          </a:prstGeom>
          <a:noFill/>
        </p:spPr>
      </p:pic>
      <p:pic>
        <p:nvPicPr>
          <p:cNvPr id="1028" name="Picture 4" descr="C:\Users\Admin\Desktop\230px-Bonnat_Hugo001z.jpg"/>
          <p:cNvPicPr>
            <a:picLocks noChangeAspect="1" noChangeArrowheads="1"/>
          </p:cNvPicPr>
          <p:nvPr/>
        </p:nvPicPr>
        <p:blipFill>
          <a:blip r:embed="rId3"/>
          <a:srcRect/>
          <a:stretch>
            <a:fillRect/>
          </a:stretch>
        </p:blipFill>
        <p:spPr bwMode="auto">
          <a:xfrm>
            <a:off x="4714876" y="214290"/>
            <a:ext cx="4206884" cy="600079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14348" y="285728"/>
            <a:ext cx="664373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571472" y="3857628"/>
            <a:ext cx="6858048" cy="228601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choix d’un condamné dans la force de l’âge n’est pas fortuit, c’est ce qui renforce l’horreur de l’acte de condamner.</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285720" y="1000108"/>
            <a:ext cx="7429552" cy="264320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Pas malade! En effet, je suis jeune, sain et fort……, je suis robuste de corps et d’esprit, constitué pour une longue vie » chap. 15</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714348" y="285728"/>
            <a:ext cx="664373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4" name="Rectangle à coins arrondis 3"/>
          <p:cNvSpPr/>
          <p:nvPr/>
        </p:nvSpPr>
        <p:spPr>
          <a:xfrm>
            <a:off x="2143108" y="1071546"/>
            <a:ext cx="3786214" cy="92869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Éducation </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357158" y="2071678"/>
            <a:ext cx="5143536" cy="171451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..être rudoyé , moi qui suis raffiné par l’éducation » </a:t>
            </a:r>
            <a:r>
              <a:rPr lang="fr-FR" sz="3200" b="1" dirty="0" smtClean="0">
                <a:solidFill>
                  <a:schemeClr val="tx1"/>
                </a:solidFill>
                <a:latin typeface="Calibri" pitchFamily="34" charset="0"/>
                <a:cs typeface="Calibri" pitchFamily="34" charset="0"/>
              </a:rPr>
              <a:t>chap.3</a:t>
            </a:r>
            <a:endParaRPr lang="fr-FR" sz="3200" b="1" dirty="0">
              <a:solidFill>
                <a:schemeClr val="tx1"/>
              </a:solidFill>
              <a:latin typeface="Calibri" pitchFamily="34" charset="0"/>
              <a:cs typeface="Calibri" pitchFamily="34" charset="0"/>
            </a:endParaRPr>
          </a:p>
        </p:txBody>
      </p:sp>
      <p:sp>
        <p:nvSpPr>
          <p:cNvPr id="7" name="Rectangle à coins arrondis 6"/>
          <p:cNvSpPr/>
          <p:nvPr/>
        </p:nvSpPr>
        <p:spPr>
          <a:xfrm>
            <a:off x="2214546" y="4071942"/>
            <a:ext cx="5500726" cy="242889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Tout au long de l’histoire, il demeure très poli vis-à-vis de tout le personnel de la prison</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14348" y="285728"/>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2500298" y="1000108"/>
            <a:ext cx="2714644" cy="71438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Instruction </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214282" y="2071678"/>
            <a:ext cx="7429552" cy="435771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Ma jeunesse , ma docilité, les soins de l’aumônier de la prison, et surtout quelques mots en latin que j’adressai au concierge, m’ouvrirent la promenade une fois par semaine avec les autres détenus, et firent disparaître la camisole où j’étais paralysé. » chap. 5</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14348" y="285728"/>
            <a:ext cx="6643734" cy="5715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642910" y="1142984"/>
            <a:ext cx="6929486" cy="30003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latin est une forte indication historique et sociale</a:t>
            </a:r>
          </a:p>
          <a:p>
            <a:pPr algn="ctr"/>
            <a:r>
              <a:rPr lang="fr-FR" sz="3200" b="1" dirty="0" smtClean="0">
                <a:solidFill>
                  <a:schemeClr val="tx1"/>
                </a:solidFill>
                <a:latin typeface="Calibri" pitchFamily="34" charset="0"/>
                <a:cs typeface="Calibri" pitchFamily="34" charset="0"/>
              </a:rPr>
              <a:t>Seuls les bourgeois avaient accès à l’apprentissage de cette langue.</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1500166" y="4357694"/>
            <a:ext cx="5572164" cy="221457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rapport du condamné avec l’argot parlé par les prisonniers</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14348" y="142852"/>
            <a:ext cx="664373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428596" y="928670"/>
            <a:ext cx="7215238" cy="300039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Ils m’apprennent à parler argot, à rouscailler bigorne, comme ils disent. C’est toute une langue entée sur la langue générale comme une espèce d’excroissance hideuse, comme une verrue » chap. 5</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285720" y="4286256"/>
            <a:ext cx="7500990" cy="235745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Le patois de la caverne et du bagne, cette langue ensanglantée et grotesque, ce hideux argot marié à une voix de jeune fille….Tous ces mots difformes et mal faits.. » chap.16</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14348" y="142852"/>
            <a:ext cx="664373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928662" y="1071546"/>
            <a:ext cx="6357982" cy="192882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condamné entretient un rapport de dégoût avec cette langue qu’il trouve exécrable. </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642910" y="3357562"/>
            <a:ext cx="6786610" cy="292895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Son éducation, son instruction, son rang social </a:t>
            </a:r>
            <a:r>
              <a:rPr lang="fr-FR" sz="3200" b="1" dirty="0" smtClean="0">
                <a:solidFill>
                  <a:schemeClr val="tx1"/>
                </a:solidFill>
                <a:latin typeface="Calibri" pitchFamily="34" charset="0"/>
                <a:cs typeface="Calibri" pitchFamily="34" charset="0"/>
              </a:rPr>
              <a:t>l’immunisent </a:t>
            </a:r>
            <a:r>
              <a:rPr lang="fr-FR" sz="3200" b="1" dirty="0" smtClean="0">
                <a:solidFill>
                  <a:schemeClr val="tx1"/>
                </a:solidFill>
                <a:latin typeface="Calibri" pitchFamily="34" charset="0"/>
                <a:cs typeface="Calibri" pitchFamily="34" charset="0"/>
              </a:rPr>
              <a:t>contre cette langue qu’il qualifie de hideuse, de sale.</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4"/>
          <p:cNvSpPr txBox="1">
            <a:spLocks/>
          </p:cNvSpPr>
          <p:nvPr/>
        </p:nvSpPr>
        <p:spPr>
          <a:xfrm>
            <a:off x="285720" y="500042"/>
            <a:ext cx="7643866" cy="6000792"/>
          </a:xfrm>
          <a:prstGeom prst="roundRect">
            <a:avLst/>
          </a:prstGeom>
          <a:solidFill>
            <a:srgbClr val="002060"/>
          </a:solidFill>
        </p:spPr>
        <p:style>
          <a:lnRef idx="2">
            <a:schemeClr val="accent1"/>
          </a:lnRef>
          <a:fillRef idx="1">
            <a:schemeClr val="lt1"/>
          </a:fillRef>
          <a:effectRef idx="0">
            <a:schemeClr val="accent1"/>
          </a:effectRef>
          <a:fontRef idx="minor">
            <a:schemeClr val="dk1"/>
          </a:fontRef>
        </p:style>
        <p:txBody>
          <a:bodyPr anchor="ctr"/>
          <a:lstStyle/>
          <a:p>
            <a:pPr marL="274320" marR="0" lvl="0" indent="-274320" algn="ctr" defTabSz="914400" rtl="0" eaLnBrk="1" fontAlgn="auto" latinLnBrk="0" hangingPunct="1">
              <a:lnSpc>
                <a:spcPts val="13500"/>
              </a:lnSpc>
              <a:spcBef>
                <a:spcPts val="0"/>
              </a:spcBef>
              <a:spcAft>
                <a:spcPts val="0"/>
              </a:spcAft>
              <a:buClr>
                <a:schemeClr val="tx2"/>
              </a:buClr>
              <a:buSzPct val="73000"/>
              <a:buFont typeface="Wingdings 2"/>
              <a:buNone/>
              <a:tabLst/>
              <a:defRPr/>
            </a:pPr>
            <a:r>
              <a:rPr kumimoji="0" lang="ar-MA" sz="12000" b="1" i="0" u="none" strike="noStrike" kern="1200" cap="none" spc="0" normalizeH="0" baseline="0" noProof="0" smtClean="0">
                <a:ln w="900" cmpd="sng">
                  <a:solidFill>
                    <a:schemeClr val="accent1">
                      <a:lumMod val="60000"/>
                      <a:lumOff val="40000"/>
                    </a:schemeClr>
                  </a:solidFill>
                  <a:prstDash val="solid"/>
                </a:ln>
                <a:solidFill>
                  <a:srgbClr val="0070C0"/>
                </a:solidFill>
                <a:effectLst>
                  <a:outerShdw blurRad="38100" dist="38100" dir="2700000" algn="tl">
                    <a:srgbClr val="000000">
                      <a:alpha val="43137"/>
                    </a:srgbClr>
                  </a:outerShdw>
                </a:effectLst>
                <a:uLnTx/>
                <a:uFillTx/>
                <a:latin typeface="+mn-lt"/>
                <a:ea typeface="+mn-ea"/>
                <a:cs typeface="+mj-cs"/>
              </a:rPr>
              <a:t>التلفـــزة </a:t>
            </a:r>
          </a:p>
          <a:p>
            <a:pPr marL="274320" marR="0" lvl="0" indent="-274320" algn="ctr" defTabSz="914400" rtl="0" eaLnBrk="1" fontAlgn="auto" latinLnBrk="0" hangingPunct="1">
              <a:lnSpc>
                <a:spcPts val="13500"/>
              </a:lnSpc>
              <a:spcBef>
                <a:spcPts val="0"/>
              </a:spcBef>
              <a:spcAft>
                <a:spcPts val="0"/>
              </a:spcAft>
              <a:buClr>
                <a:schemeClr val="tx2"/>
              </a:buClr>
              <a:buSzPct val="73000"/>
              <a:buFont typeface="Wingdings 2"/>
              <a:buNone/>
              <a:tabLst/>
              <a:defRPr/>
            </a:pPr>
            <a:r>
              <a:rPr kumimoji="0" lang="ar-MA" sz="12000" b="1" i="0" u="none" strike="noStrike" kern="1200" cap="none" spc="0" normalizeH="0" baseline="0" noProof="0" smtClean="0">
                <a:ln w="900" cmpd="sng">
                  <a:solidFill>
                    <a:schemeClr val="accent1">
                      <a:lumMod val="60000"/>
                      <a:lumOff val="40000"/>
                    </a:schemeClr>
                  </a:solidFill>
                  <a:prstDash val="solid"/>
                </a:ln>
                <a:solidFill>
                  <a:srgbClr val="FFC000"/>
                </a:solidFill>
                <a:effectLst>
                  <a:outerShdw blurRad="38100" dist="38100" dir="2700000" algn="tl">
                    <a:srgbClr val="000000">
                      <a:alpha val="43137"/>
                    </a:srgbClr>
                  </a:outerShdw>
                </a:effectLst>
                <a:uLnTx/>
                <a:uFillTx/>
                <a:latin typeface="+mn-lt"/>
                <a:ea typeface="+mn-ea"/>
                <a:cs typeface="+mj-cs"/>
              </a:rPr>
              <a:t>المدرسية</a:t>
            </a:r>
            <a:endParaRPr kumimoji="0" lang="fr-FR" sz="12000" b="1" i="0" u="none" strike="noStrike" kern="1200" cap="none" spc="0" normalizeH="0" baseline="0" noProof="0" dirty="0">
              <a:ln w="900" cmpd="sng">
                <a:solidFill>
                  <a:schemeClr val="accent1">
                    <a:lumMod val="60000"/>
                    <a:lumOff val="40000"/>
                  </a:schemeClr>
                </a:solidFill>
                <a:prstDash val="solid"/>
              </a:ln>
              <a:solidFill>
                <a:srgbClr val="FFC000"/>
              </a:solidFill>
              <a:effectLst>
                <a:outerShdw blurRad="38100" dist="38100" dir="2700000" algn="tl">
                  <a:srgbClr val="000000">
                    <a:alpha val="43137"/>
                  </a:srgbClr>
                </a:outerShdw>
              </a:effectLst>
              <a:uLnTx/>
              <a:uFillTx/>
              <a:latin typeface="+mn-lt"/>
              <a:ea typeface="+mn-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00034" y="1428736"/>
            <a:ext cx="7286676" cy="78581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rPr>
              <a:t>Fiche d’identité:  </a:t>
            </a:r>
            <a:endParaRPr lang="fr-FR" sz="3600" b="1" dirty="0">
              <a:solidFill>
                <a:schemeClr val="tx1"/>
              </a:solidFill>
            </a:endParaRPr>
          </a:p>
        </p:txBody>
      </p:sp>
      <p:sp>
        <p:nvSpPr>
          <p:cNvPr id="3" name="Rectangle à coins arrondis 2"/>
          <p:cNvSpPr/>
          <p:nvPr/>
        </p:nvSpPr>
        <p:spPr>
          <a:xfrm>
            <a:off x="571472" y="2285992"/>
            <a:ext cx="1928826" cy="8572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rPr>
              <a:t>Titre </a:t>
            </a:r>
            <a:endParaRPr lang="fr-FR" sz="3600" b="1" dirty="0">
              <a:solidFill>
                <a:schemeClr val="tx1"/>
              </a:solidFill>
            </a:endParaRPr>
          </a:p>
        </p:txBody>
      </p:sp>
      <p:sp>
        <p:nvSpPr>
          <p:cNvPr id="4" name="Rectangle à coins arrondis 3"/>
          <p:cNvSpPr/>
          <p:nvPr/>
        </p:nvSpPr>
        <p:spPr>
          <a:xfrm>
            <a:off x="642910" y="3643314"/>
            <a:ext cx="1928826" cy="64294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auteur</a:t>
            </a:r>
            <a:endParaRPr lang="fr-FR" sz="3600" b="1" dirty="0">
              <a:solidFill>
                <a:schemeClr val="tx1"/>
              </a:solidFill>
              <a:latin typeface="Calibri" pitchFamily="34" charset="0"/>
              <a:cs typeface="Calibri" pitchFamily="34" charset="0"/>
            </a:endParaRPr>
          </a:p>
        </p:txBody>
      </p:sp>
      <p:sp>
        <p:nvSpPr>
          <p:cNvPr id="5" name="Rectangle à coins arrondis 4"/>
          <p:cNvSpPr/>
          <p:nvPr/>
        </p:nvSpPr>
        <p:spPr>
          <a:xfrm>
            <a:off x="500034" y="4643446"/>
            <a:ext cx="2143140" cy="42862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Genre </a:t>
            </a:r>
            <a:endParaRPr lang="fr-FR" sz="3200" b="1" dirty="0">
              <a:solidFill>
                <a:schemeClr val="tx1"/>
              </a:solidFill>
              <a:latin typeface="Calibri" pitchFamily="34" charset="0"/>
              <a:cs typeface="Calibri" pitchFamily="34" charset="0"/>
            </a:endParaRPr>
          </a:p>
        </p:txBody>
      </p:sp>
      <p:sp>
        <p:nvSpPr>
          <p:cNvPr id="6" name="Rectangle à coins arrondis 5"/>
          <p:cNvSpPr/>
          <p:nvPr/>
        </p:nvSpPr>
        <p:spPr>
          <a:xfrm>
            <a:off x="428596" y="5429264"/>
            <a:ext cx="2428892" cy="100013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Epoque </a:t>
            </a:r>
            <a:endParaRPr lang="fr-FR" sz="3600" b="1" dirty="0">
              <a:solidFill>
                <a:schemeClr val="tx1"/>
              </a:solidFill>
              <a:latin typeface="Calibri" pitchFamily="34" charset="0"/>
              <a:cs typeface="Calibri" pitchFamily="34" charset="0"/>
            </a:endParaRPr>
          </a:p>
        </p:txBody>
      </p:sp>
      <p:sp>
        <p:nvSpPr>
          <p:cNvPr id="7" name="Rectangle à coins arrondis 6"/>
          <p:cNvSpPr/>
          <p:nvPr/>
        </p:nvSpPr>
        <p:spPr>
          <a:xfrm>
            <a:off x="3357554" y="2285992"/>
            <a:ext cx="4572032" cy="85725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dernier jour d’un condamné</a:t>
            </a:r>
            <a:endParaRPr lang="fr-FR" sz="3200" b="1" dirty="0">
              <a:solidFill>
                <a:schemeClr val="tx1"/>
              </a:solidFill>
              <a:latin typeface="Calibri" pitchFamily="34" charset="0"/>
              <a:cs typeface="Calibri" pitchFamily="34" charset="0"/>
            </a:endParaRPr>
          </a:p>
        </p:txBody>
      </p:sp>
      <p:sp>
        <p:nvSpPr>
          <p:cNvPr id="8" name="Rectangle à coins arrondis 7"/>
          <p:cNvSpPr/>
          <p:nvPr/>
        </p:nvSpPr>
        <p:spPr>
          <a:xfrm>
            <a:off x="3929058" y="3357562"/>
            <a:ext cx="3786214" cy="85725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Victor Hugo</a:t>
            </a:r>
            <a:endParaRPr lang="fr-FR" sz="3200" b="1" dirty="0">
              <a:solidFill>
                <a:schemeClr val="tx1"/>
              </a:solidFill>
              <a:latin typeface="Calibri" pitchFamily="34" charset="0"/>
              <a:cs typeface="Calibri" pitchFamily="34" charset="0"/>
            </a:endParaRPr>
          </a:p>
        </p:txBody>
      </p:sp>
      <p:sp>
        <p:nvSpPr>
          <p:cNvPr id="9" name="Rectangle à coins arrondis 8"/>
          <p:cNvSpPr/>
          <p:nvPr/>
        </p:nvSpPr>
        <p:spPr>
          <a:xfrm>
            <a:off x="4500562" y="4357694"/>
            <a:ext cx="2714644" cy="78581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Roman à thèse</a:t>
            </a:r>
            <a:endParaRPr lang="fr-FR" sz="3200" b="1" dirty="0">
              <a:solidFill>
                <a:schemeClr val="tx1"/>
              </a:solidFill>
              <a:latin typeface="Calibri" pitchFamily="34" charset="0"/>
              <a:cs typeface="Calibri" pitchFamily="34" charset="0"/>
            </a:endParaRPr>
          </a:p>
        </p:txBody>
      </p:sp>
      <p:sp>
        <p:nvSpPr>
          <p:cNvPr id="10" name="Rectangle à coins arrondis 9"/>
          <p:cNvSpPr/>
          <p:nvPr/>
        </p:nvSpPr>
        <p:spPr>
          <a:xfrm>
            <a:off x="4143372" y="5286388"/>
            <a:ext cx="2928958" cy="128588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1829- </a:t>
            </a:r>
          </a:p>
          <a:p>
            <a:pPr algn="ctr"/>
            <a:r>
              <a:rPr lang="fr-FR" sz="3200" b="1" dirty="0" smtClean="0">
                <a:solidFill>
                  <a:schemeClr val="tx1"/>
                </a:solidFill>
                <a:latin typeface="Calibri" pitchFamily="34" charset="0"/>
                <a:cs typeface="Calibri" pitchFamily="34" charset="0"/>
              </a:rPr>
              <a:t> XIXème siècle </a:t>
            </a:r>
            <a:endParaRPr lang="fr-FR" sz="3200" b="1" dirty="0">
              <a:solidFill>
                <a:schemeClr val="tx1"/>
              </a:solidFill>
              <a:latin typeface="Calibri" pitchFamily="34" charset="0"/>
              <a:cs typeface="Calibri" pitchFamily="34" charset="0"/>
            </a:endParaRPr>
          </a:p>
        </p:txBody>
      </p:sp>
      <p:sp>
        <p:nvSpPr>
          <p:cNvPr id="11" name="Flèche droite 10"/>
          <p:cNvSpPr/>
          <p:nvPr/>
        </p:nvSpPr>
        <p:spPr>
          <a:xfrm rot="19922688">
            <a:off x="2786050" y="2857496"/>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Flèche droite 11"/>
          <p:cNvSpPr/>
          <p:nvPr/>
        </p:nvSpPr>
        <p:spPr>
          <a:xfrm>
            <a:off x="2857488" y="3714752"/>
            <a:ext cx="785818" cy="4029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Flèche droite 12"/>
          <p:cNvSpPr/>
          <p:nvPr/>
        </p:nvSpPr>
        <p:spPr>
          <a:xfrm>
            <a:off x="3143240" y="4572008"/>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Flèche droite 13"/>
          <p:cNvSpPr/>
          <p:nvPr/>
        </p:nvSpPr>
        <p:spPr>
          <a:xfrm>
            <a:off x="3071802" y="5715016"/>
            <a:ext cx="714380"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à coins arrondis 15"/>
          <p:cNvSpPr/>
          <p:nvPr/>
        </p:nvSpPr>
        <p:spPr>
          <a:xfrm>
            <a:off x="285720" y="214290"/>
            <a:ext cx="7786742" cy="107157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Times New Roman" pitchFamily="18" charset="0"/>
                <a:cs typeface="Times New Roman" pitchFamily="18" charset="0"/>
              </a:rPr>
              <a:t>Module 3: le dernier jour d’un condamné</a:t>
            </a:r>
            <a:endParaRPr lang="fr-FR" sz="36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heckerboard(across)">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checkerboard(across)">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heckerboard(across)">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checkerboard(across)">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checkerboard(across)">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checkerboard(across)">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checkerboard(across)">
                                      <p:cBhvr>
                                        <p:cTn id="6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428596" y="1000108"/>
            <a:ext cx="3714776" cy="100013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Que fait l’auteur dans son roman? </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714348" y="285728"/>
            <a:ext cx="664373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6" name="Rectangle à coins arrondis 5"/>
          <p:cNvSpPr/>
          <p:nvPr/>
        </p:nvSpPr>
        <p:spPr>
          <a:xfrm>
            <a:off x="4214810" y="1857364"/>
            <a:ext cx="3643338" cy="14287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Il met en scène un condamné qui parle </a:t>
            </a:r>
            <a:endParaRPr lang="fr-FR" sz="3200" b="1" dirty="0">
              <a:solidFill>
                <a:schemeClr val="tx1"/>
              </a:solidFill>
              <a:latin typeface="Calibri" pitchFamily="34" charset="0"/>
              <a:cs typeface="Calibri" pitchFamily="34" charset="0"/>
            </a:endParaRPr>
          </a:p>
        </p:txBody>
      </p:sp>
      <p:sp>
        <p:nvSpPr>
          <p:cNvPr id="7" name="Rectangle à coins arrondis 6"/>
          <p:cNvSpPr/>
          <p:nvPr/>
        </p:nvSpPr>
        <p:spPr>
          <a:xfrm>
            <a:off x="285720" y="2285992"/>
            <a:ext cx="3429024" cy="12858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3">
                    <a:lumMod val="75000"/>
                  </a:schemeClr>
                </a:solidFill>
                <a:latin typeface="Calibri" pitchFamily="34" charset="0"/>
                <a:cs typeface="Calibri" pitchFamily="34" charset="0"/>
              </a:rPr>
              <a:t>À qui ? </a:t>
            </a:r>
          </a:p>
          <a:p>
            <a:pPr algn="ctr"/>
            <a:r>
              <a:rPr lang="fr-FR" sz="3200" b="1" dirty="0" smtClean="0">
                <a:solidFill>
                  <a:schemeClr val="tx1"/>
                </a:solidFill>
                <a:latin typeface="Calibri" pitchFamily="34" charset="0"/>
                <a:cs typeface="Calibri" pitchFamily="34" charset="0"/>
              </a:rPr>
              <a:t>À lui même</a:t>
            </a:r>
            <a:endParaRPr lang="fr-FR" sz="3200" b="1" dirty="0">
              <a:solidFill>
                <a:schemeClr val="tx1"/>
              </a:solidFill>
              <a:latin typeface="Calibri" pitchFamily="34" charset="0"/>
              <a:cs typeface="Calibri" pitchFamily="34" charset="0"/>
            </a:endParaRPr>
          </a:p>
        </p:txBody>
      </p:sp>
      <p:sp>
        <p:nvSpPr>
          <p:cNvPr id="8" name="Rectangle à coins arrondis 7"/>
          <p:cNvSpPr/>
          <p:nvPr/>
        </p:nvSpPr>
        <p:spPr>
          <a:xfrm>
            <a:off x="285720" y="3786190"/>
            <a:ext cx="3786214" cy="25717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accent3">
                    <a:lumMod val="75000"/>
                  </a:schemeClr>
                </a:solidFill>
                <a:latin typeface="Calibri" pitchFamily="34" charset="0"/>
                <a:cs typeface="Calibri" pitchFamily="34" charset="0"/>
              </a:rPr>
              <a:t>Où se trouve t-il?</a:t>
            </a:r>
          </a:p>
          <a:p>
            <a:pPr algn="ctr"/>
            <a:r>
              <a:rPr lang="fr-FR" sz="3600" b="1" dirty="0" smtClean="0">
                <a:solidFill>
                  <a:schemeClr val="tx1"/>
                </a:solidFill>
                <a:latin typeface="Calibri" pitchFamily="34" charset="0"/>
                <a:cs typeface="Calibri" pitchFamily="34" charset="0"/>
              </a:rPr>
              <a:t> dans son cachot à Bicêtre</a:t>
            </a:r>
            <a:endParaRPr lang="fr-FR" sz="3600" b="1" dirty="0">
              <a:solidFill>
                <a:schemeClr val="tx1"/>
              </a:solidFill>
              <a:latin typeface="Calibri" pitchFamily="34" charset="0"/>
              <a:cs typeface="Calibri" pitchFamily="34" charset="0"/>
            </a:endParaRPr>
          </a:p>
        </p:txBody>
      </p:sp>
      <p:sp>
        <p:nvSpPr>
          <p:cNvPr id="9" name="Rectangle à coins arrondis 8"/>
          <p:cNvSpPr/>
          <p:nvPr/>
        </p:nvSpPr>
        <p:spPr>
          <a:xfrm>
            <a:off x="5143504" y="4071942"/>
            <a:ext cx="2786082" cy="18573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3">
                    <a:lumMod val="75000"/>
                  </a:schemeClr>
                </a:solidFill>
                <a:latin typeface="Calibri" pitchFamily="34" charset="0"/>
                <a:cs typeface="Calibri" pitchFamily="34" charset="0"/>
              </a:rPr>
              <a:t>Quand? </a:t>
            </a:r>
          </a:p>
          <a:p>
            <a:pPr algn="ctr"/>
            <a:r>
              <a:rPr lang="fr-FR" sz="3200" b="1" dirty="0" smtClean="0">
                <a:solidFill>
                  <a:schemeClr val="tx1"/>
                </a:solidFill>
                <a:latin typeface="Calibri" pitchFamily="34" charset="0"/>
                <a:cs typeface="Calibri" pitchFamily="34" charset="0"/>
              </a:rPr>
              <a:t>La veille de son exécution</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214282" y="500042"/>
            <a:ext cx="3143272" cy="157163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Il parle de quoi au juste?</a:t>
            </a:r>
            <a:endParaRPr lang="fr-FR" sz="3600" b="1" dirty="0">
              <a:solidFill>
                <a:schemeClr val="tx1"/>
              </a:solidFill>
              <a:latin typeface="Calibri" pitchFamily="34" charset="0"/>
              <a:cs typeface="Calibri" pitchFamily="34" charset="0"/>
            </a:endParaRPr>
          </a:p>
        </p:txBody>
      </p:sp>
      <p:sp>
        <p:nvSpPr>
          <p:cNvPr id="7" name="Rectangle à coins arrondis 6"/>
          <p:cNvSpPr/>
          <p:nvPr/>
        </p:nvSpPr>
        <p:spPr>
          <a:xfrm>
            <a:off x="3929058" y="571480"/>
            <a:ext cx="4000528" cy="150019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De ses états d’âme à propos de sa condamnation à mort</a:t>
            </a:r>
            <a:endParaRPr lang="fr-FR" sz="3200" b="1" dirty="0">
              <a:solidFill>
                <a:schemeClr val="tx1"/>
              </a:solidFill>
              <a:latin typeface="Calibri" pitchFamily="34" charset="0"/>
              <a:cs typeface="Calibri" pitchFamily="34" charset="0"/>
            </a:endParaRPr>
          </a:p>
        </p:txBody>
      </p:sp>
      <p:sp>
        <p:nvSpPr>
          <p:cNvPr id="8" name="Rectangle à coins arrondis 7"/>
          <p:cNvSpPr/>
          <p:nvPr/>
        </p:nvSpPr>
        <p:spPr>
          <a:xfrm flipH="1">
            <a:off x="1571604" y="2285992"/>
            <a:ext cx="4500594" cy="107157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Dans quel objectif?</a:t>
            </a:r>
            <a:endParaRPr lang="fr-FR" sz="3600" b="1" dirty="0">
              <a:solidFill>
                <a:schemeClr val="tx1"/>
              </a:solidFill>
              <a:latin typeface="Calibri" pitchFamily="34" charset="0"/>
              <a:cs typeface="Calibri" pitchFamily="34" charset="0"/>
            </a:endParaRPr>
          </a:p>
        </p:txBody>
      </p:sp>
      <p:sp>
        <p:nvSpPr>
          <p:cNvPr id="9" name="Rectangle à coins arrondis 8"/>
          <p:cNvSpPr/>
          <p:nvPr/>
        </p:nvSpPr>
        <p:spPr>
          <a:xfrm>
            <a:off x="714348" y="3929066"/>
            <a:ext cx="7000924" cy="257176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Émouvoir le lecteur, l’inciter à mener une réflexion avec lui sur la peine de mort .</a:t>
            </a:r>
          </a:p>
          <a:p>
            <a:pPr algn="ctr"/>
            <a:r>
              <a:rPr lang="fr-FR" sz="3200" b="1" dirty="0" smtClean="0">
                <a:solidFill>
                  <a:schemeClr val="tx1"/>
                </a:solidFill>
                <a:latin typeface="Calibri" pitchFamily="34" charset="0"/>
                <a:cs typeface="Calibri" pitchFamily="34" charset="0"/>
              </a:rPr>
              <a:t>L’impliquer dans la lutte contre cette horrible sanction</a:t>
            </a:r>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214290"/>
            <a:ext cx="7786742" cy="114298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Times New Roman" pitchFamily="18" charset="0"/>
                <a:cs typeface="Times New Roman" pitchFamily="18" charset="0"/>
              </a:rPr>
              <a:t>Module 3: le dernier jour d’un condamné</a:t>
            </a:r>
            <a:endParaRPr lang="fr-FR" sz="3600" b="1" dirty="0">
              <a:solidFill>
                <a:schemeClr val="tx1"/>
              </a:solidFill>
              <a:latin typeface="Times New Roman" pitchFamily="18" charset="0"/>
              <a:cs typeface="Times New Roman" pitchFamily="18" charset="0"/>
            </a:endParaRPr>
          </a:p>
        </p:txBody>
      </p:sp>
      <p:sp>
        <p:nvSpPr>
          <p:cNvPr id="3" name="Rectangle à coins arrondis 2"/>
          <p:cNvSpPr/>
          <p:nvPr/>
        </p:nvSpPr>
        <p:spPr>
          <a:xfrm>
            <a:off x="500034" y="1500174"/>
            <a:ext cx="7286676" cy="50006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rPr>
              <a:t>Fiche d’identité:  </a:t>
            </a:r>
            <a:endParaRPr lang="fr-FR" sz="3600" b="1" dirty="0">
              <a:solidFill>
                <a:schemeClr val="tx1"/>
              </a:solidFill>
            </a:endParaRPr>
          </a:p>
        </p:txBody>
      </p:sp>
      <p:sp>
        <p:nvSpPr>
          <p:cNvPr id="4" name="Rectangle à coins arrondis 3"/>
          <p:cNvSpPr/>
          <p:nvPr/>
        </p:nvSpPr>
        <p:spPr>
          <a:xfrm>
            <a:off x="571472" y="2571744"/>
            <a:ext cx="1928826" cy="85725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rPr>
              <a:t>Titre </a:t>
            </a:r>
            <a:endParaRPr lang="fr-FR" sz="3600" b="1" dirty="0">
              <a:solidFill>
                <a:schemeClr val="tx1"/>
              </a:solidFill>
            </a:endParaRPr>
          </a:p>
        </p:txBody>
      </p:sp>
      <p:sp>
        <p:nvSpPr>
          <p:cNvPr id="5" name="Rectangle à coins arrondis 4"/>
          <p:cNvSpPr/>
          <p:nvPr/>
        </p:nvSpPr>
        <p:spPr>
          <a:xfrm>
            <a:off x="642910" y="3643314"/>
            <a:ext cx="1928826" cy="64294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auteur</a:t>
            </a:r>
            <a:endParaRPr lang="fr-FR" sz="3600" b="1" dirty="0">
              <a:solidFill>
                <a:schemeClr val="tx1"/>
              </a:solidFill>
              <a:latin typeface="Calibri" pitchFamily="34" charset="0"/>
              <a:cs typeface="Calibri" pitchFamily="34" charset="0"/>
            </a:endParaRPr>
          </a:p>
        </p:txBody>
      </p:sp>
      <p:sp>
        <p:nvSpPr>
          <p:cNvPr id="6" name="Rectangle à coins arrondis 5"/>
          <p:cNvSpPr/>
          <p:nvPr/>
        </p:nvSpPr>
        <p:spPr>
          <a:xfrm>
            <a:off x="500034" y="4643446"/>
            <a:ext cx="2143140" cy="42862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Genre </a:t>
            </a:r>
            <a:endParaRPr lang="fr-FR" sz="3200" b="1" dirty="0">
              <a:solidFill>
                <a:schemeClr val="tx1"/>
              </a:solidFill>
              <a:latin typeface="Calibri" pitchFamily="34" charset="0"/>
              <a:cs typeface="Calibri" pitchFamily="34" charset="0"/>
            </a:endParaRPr>
          </a:p>
        </p:txBody>
      </p:sp>
      <p:sp>
        <p:nvSpPr>
          <p:cNvPr id="7" name="Rectangle à coins arrondis 6"/>
          <p:cNvSpPr/>
          <p:nvPr/>
        </p:nvSpPr>
        <p:spPr>
          <a:xfrm>
            <a:off x="428596" y="5429264"/>
            <a:ext cx="2428892" cy="100013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Epoque </a:t>
            </a:r>
            <a:endParaRPr lang="fr-FR" sz="3600" b="1" dirty="0">
              <a:solidFill>
                <a:schemeClr val="tx1"/>
              </a:solidFill>
              <a:latin typeface="Calibri" pitchFamily="34" charset="0"/>
              <a:cs typeface="Calibri" pitchFamily="34" charset="0"/>
            </a:endParaRPr>
          </a:p>
        </p:txBody>
      </p:sp>
      <p:sp>
        <p:nvSpPr>
          <p:cNvPr id="8" name="Rectangle à coins arrondis 7"/>
          <p:cNvSpPr/>
          <p:nvPr/>
        </p:nvSpPr>
        <p:spPr>
          <a:xfrm>
            <a:off x="3357554" y="2285992"/>
            <a:ext cx="4572032" cy="85725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dernier jour d’un condamné</a:t>
            </a:r>
            <a:endParaRPr lang="fr-FR" sz="3200" b="1" dirty="0">
              <a:solidFill>
                <a:schemeClr val="tx1"/>
              </a:solidFill>
              <a:latin typeface="Calibri" pitchFamily="34" charset="0"/>
              <a:cs typeface="Calibri" pitchFamily="34" charset="0"/>
            </a:endParaRPr>
          </a:p>
        </p:txBody>
      </p:sp>
      <p:sp>
        <p:nvSpPr>
          <p:cNvPr id="9" name="Rectangle à coins arrondis 8"/>
          <p:cNvSpPr/>
          <p:nvPr/>
        </p:nvSpPr>
        <p:spPr>
          <a:xfrm>
            <a:off x="3929058" y="3357562"/>
            <a:ext cx="3786214" cy="85725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Victor Hugo</a:t>
            </a:r>
            <a:endParaRPr lang="fr-FR" sz="3200" b="1" dirty="0">
              <a:solidFill>
                <a:schemeClr val="tx1"/>
              </a:solidFill>
              <a:latin typeface="Calibri" pitchFamily="34" charset="0"/>
              <a:cs typeface="Calibri" pitchFamily="34" charset="0"/>
            </a:endParaRPr>
          </a:p>
        </p:txBody>
      </p:sp>
      <p:sp>
        <p:nvSpPr>
          <p:cNvPr id="10" name="Rectangle à coins arrondis 9"/>
          <p:cNvSpPr/>
          <p:nvPr/>
        </p:nvSpPr>
        <p:spPr>
          <a:xfrm>
            <a:off x="4500562" y="4357694"/>
            <a:ext cx="2714644" cy="78581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Roman à thèse</a:t>
            </a:r>
            <a:endParaRPr lang="fr-FR" sz="3200" b="1" dirty="0">
              <a:solidFill>
                <a:schemeClr val="tx1"/>
              </a:solidFill>
              <a:latin typeface="Calibri" pitchFamily="34" charset="0"/>
              <a:cs typeface="Calibri" pitchFamily="34" charset="0"/>
            </a:endParaRPr>
          </a:p>
        </p:txBody>
      </p:sp>
      <p:sp>
        <p:nvSpPr>
          <p:cNvPr id="11" name="Rectangle à coins arrondis 10"/>
          <p:cNvSpPr/>
          <p:nvPr/>
        </p:nvSpPr>
        <p:spPr>
          <a:xfrm>
            <a:off x="4143372" y="5286388"/>
            <a:ext cx="2928958" cy="128588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1829- </a:t>
            </a:r>
          </a:p>
          <a:p>
            <a:pPr algn="ctr"/>
            <a:r>
              <a:rPr lang="fr-FR" sz="3200" b="1" dirty="0" smtClean="0">
                <a:solidFill>
                  <a:schemeClr val="tx1"/>
                </a:solidFill>
                <a:latin typeface="Calibri" pitchFamily="34" charset="0"/>
                <a:cs typeface="Calibri" pitchFamily="34" charset="0"/>
              </a:rPr>
              <a:t> XIXème siècle </a:t>
            </a:r>
            <a:endParaRPr lang="fr-FR" sz="3200" b="1" dirty="0">
              <a:solidFill>
                <a:schemeClr val="tx1"/>
              </a:solidFill>
              <a:latin typeface="Calibri" pitchFamily="34" charset="0"/>
              <a:cs typeface="Calibri" pitchFamily="34" charset="0"/>
            </a:endParaRPr>
          </a:p>
        </p:txBody>
      </p:sp>
      <p:sp>
        <p:nvSpPr>
          <p:cNvPr id="13" name="Flèche droite 12"/>
          <p:cNvSpPr/>
          <p:nvPr/>
        </p:nvSpPr>
        <p:spPr>
          <a:xfrm rot="19922688">
            <a:off x="2786050" y="2857496"/>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Flèche droite 13"/>
          <p:cNvSpPr/>
          <p:nvPr/>
        </p:nvSpPr>
        <p:spPr>
          <a:xfrm>
            <a:off x="2857488" y="3714752"/>
            <a:ext cx="785818" cy="4029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Flèche droite 14"/>
          <p:cNvSpPr/>
          <p:nvPr/>
        </p:nvSpPr>
        <p:spPr>
          <a:xfrm>
            <a:off x="3143240" y="4572008"/>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Flèche droite 15"/>
          <p:cNvSpPr/>
          <p:nvPr/>
        </p:nvSpPr>
        <p:spPr>
          <a:xfrm>
            <a:off x="3071802" y="5715016"/>
            <a:ext cx="714380"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heckerboard(across)">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heckerboard(across)">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heckerboard(across)">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checkerboard(across)">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checkerboard(across)">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heckerboard(across)">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checkerboard(across)">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checkerboard(across)">
                                      <p:cBhvr>
                                        <p:cTn id="6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3" grpId="0" animBg="1"/>
      <p:bldP spid="14" grpId="0" animBg="1"/>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642910" y="214290"/>
            <a:ext cx="664373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4" name="Rectangle à coins arrondis 3"/>
          <p:cNvSpPr/>
          <p:nvPr/>
        </p:nvSpPr>
        <p:spPr>
          <a:xfrm>
            <a:off x="1500166" y="928670"/>
            <a:ext cx="5429288" cy="200026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Comment se structure la narration?</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1142976" y="3214686"/>
            <a:ext cx="6000792" cy="278608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La structure obéit à l’itinéraire traversé par le condamné , une tragédie organisée au  rythme de la souffrance et de la mort.</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42910" y="214290"/>
            <a:ext cx="6643734" cy="5715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714348" y="928670"/>
            <a:ext cx="6357982" cy="121444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L’itinéraire  se déroule en cinq étapes</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357158" y="2357430"/>
            <a:ext cx="4143404" cy="71438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1- L’acte criminel</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4929190" y="2643182"/>
            <a:ext cx="2714644" cy="71438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2- Le verdict</a:t>
            </a:r>
            <a:endParaRPr lang="fr-FR" sz="3200" b="1" dirty="0">
              <a:solidFill>
                <a:schemeClr val="tx1"/>
              </a:solidFill>
              <a:latin typeface="Calibri" pitchFamily="34" charset="0"/>
              <a:cs typeface="Calibri" pitchFamily="34" charset="0"/>
            </a:endParaRPr>
          </a:p>
        </p:txBody>
      </p:sp>
      <p:sp>
        <p:nvSpPr>
          <p:cNvPr id="6" name="Rectangle à coins arrondis 5"/>
          <p:cNvSpPr/>
          <p:nvPr/>
        </p:nvSpPr>
        <p:spPr>
          <a:xfrm>
            <a:off x="571472" y="3500438"/>
            <a:ext cx="3000396" cy="92869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3- le séjour à Bicêtre</a:t>
            </a:r>
            <a:endParaRPr lang="fr-FR" sz="3200" b="1" dirty="0">
              <a:solidFill>
                <a:schemeClr val="tx1"/>
              </a:solidFill>
              <a:latin typeface="Calibri" pitchFamily="34" charset="0"/>
              <a:cs typeface="Calibri" pitchFamily="34" charset="0"/>
            </a:endParaRPr>
          </a:p>
        </p:txBody>
      </p:sp>
      <p:sp>
        <p:nvSpPr>
          <p:cNvPr id="7" name="Rectangle à coins arrondis 6"/>
          <p:cNvSpPr/>
          <p:nvPr/>
        </p:nvSpPr>
        <p:spPr>
          <a:xfrm>
            <a:off x="4429124" y="3571876"/>
            <a:ext cx="3143272" cy="150019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4- le transfert au palais de justice </a:t>
            </a:r>
            <a:endParaRPr lang="fr-FR" sz="3200" b="1" dirty="0">
              <a:solidFill>
                <a:schemeClr val="tx1"/>
              </a:solidFill>
              <a:latin typeface="Calibri" pitchFamily="34" charset="0"/>
              <a:cs typeface="Calibri" pitchFamily="34" charset="0"/>
            </a:endParaRPr>
          </a:p>
        </p:txBody>
      </p:sp>
      <p:sp>
        <p:nvSpPr>
          <p:cNvPr id="8" name="Rectangle à coins arrondis 7"/>
          <p:cNvSpPr/>
          <p:nvPr/>
        </p:nvSpPr>
        <p:spPr>
          <a:xfrm>
            <a:off x="285720" y="5072074"/>
            <a:ext cx="3643338" cy="12858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5- la marche vers la place de Grève</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642910" y="214290"/>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4" name="Rectangle à coins arrondis 3"/>
          <p:cNvSpPr/>
          <p:nvPr/>
        </p:nvSpPr>
        <p:spPr>
          <a:xfrm>
            <a:off x="1928794" y="857232"/>
            <a:ext cx="3929090" cy="50006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synthétisons</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1500166" y="1500174"/>
            <a:ext cx="4929222" cy="92869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Victor Hugo  à travers son roman</a:t>
            </a:r>
            <a:endParaRPr lang="fr-FR" sz="3200" b="1" dirty="0">
              <a:solidFill>
                <a:schemeClr val="tx1"/>
              </a:solidFill>
              <a:latin typeface="Calibri" pitchFamily="34" charset="0"/>
              <a:cs typeface="Calibri" pitchFamily="34" charset="0"/>
            </a:endParaRPr>
          </a:p>
        </p:txBody>
      </p:sp>
      <p:sp>
        <p:nvSpPr>
          <p:cNvPr id="6" name="Rectangle à coins arrondis 5"/>
          <p:cNvSpPr/>
          <p:nvPr/>
        </p:nvSpPr>
        <p:spPr>
          <a:xfrm>
            <a:off x="285720" y="2500306"/>
            <a:ext cx="2143140" cy="85725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D’une part</a:t>
            </a:r>
            <a:endParaRPr lang="fr-FR" sz="3200" b="1" dirty="0">
              <a:solidFill>
                <a:schemeClr val="tx1"/>
              </a:solidFill>
              <a:latin typeface="Calibri" pitchFamily="34" charset="0"/>
              <a:cs typeface="Calibri" pitchFamily="34" charset="0"/>
            </a:endParaRPr>
          </a:p>
        </p:txBody>
      </p:sp>
      <p:sp>
        <p:nvSpPr>
          <p:cNvPr id="8" name="Rectangle à coins arrondis 7"/>
          <p:cNvSpPr/>
          <p:nvPr/>
        </p:nvSpPr>
        <p:spPr>
          <a:xfrm>
            <a:off x="5429256" y="2500306"/>
            <a:ext cx="2500330" cy="92869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D’autre part</a:t>
            </a:r>
            <a:endParaRPr lang="fr-FR" sz="3200" b="1" dirty="0">
              <a:solidFill>
                <a:schemeClr val="tx1"/>
              </a:solidFill>
              <a:latin typeface="Calibri" pitchFamily="34" charset="0"/>
              <a:cs typeface="Calibri" pitchFamily="34" charset="0"/>
            </a:endParaRPr>
          </a:p>
        </p:txBody>
      </p:sp>
      <p:sp>
        <p:nvSpPr>
          <p:cNvPr id="9" name="Rectangle à coins arrondis 8"/>
          <p:cNvSpPr/>
          <p:nvPr/>
        </p:nvSpPr>
        <p:spPr>
          <a:xfrm>
            <a:off x="3214678" y="2571744"/>
            <a:ext cx="1428760" cy="42862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Vise </a:t>
            </a:r>
            <a:endParaRPr lang="fr-FR" sz="3600" b="1" dirty="0">
              <a:solidFill>
                <a:schemeClr val="tx1"/>
              </a:solidFill>
              <a:latin typeface="Calibri" pitchFamily="34" charset="0"/>
              <a:cs typeface="Calibri" pitchFamily="34" charset="0"/>
            </a:endParaRPr>
          </a:p>
        </p:txBody>
      </p:sp>
      <p:sp>
        <p:nvSpPr>
          <p:cNvPr id="10" name="Rectangle à coins arrondis 9"/>
          <p:cNvSpPr/>
          <p:nvPr/>
        </p:nvSpPr>
        <p:spPr>
          <a:xfrm>
            <a:off x="214282" y="3500438"/>
            <a:ext cx="3429024" cy="314327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Réfuter les idées reçues sur la pertinence de la peine de mort</a:t>
            </a:r>
            <a:endParaRPr lang="fr-FR" sz="3200" b="1" dirty="0">
              <a:solidFill>
                <a:schemeClr val="tx1"/>
              </a:solidFill>
              <a:latin typeface="Calibri" pitchFamily="34" charset="0"/>
              <a:cs typeface="Calibri" pitchFamily="34" charset="0"/>
            </a:endParaRPr>
          </a:p>
        </p:txBody>
      </p:sp>
      <p:sp>
        <p:nvSpPr>
          <p:cNvPr id="11" name="Rectangle à coins arrondis 10"/>
          <p:cNvSpPr/>
          <p:nvPr/>
        </p:nvSpPr>
        <p:spPr>
          <a:xfrm>
            <a:off x="4071934" y="3714752"/>
            <a:ext cx="3786214" cy="300039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Développer une satire véhémente du </a:t>
            </a:r>
            <a:r>
              <a:rPr lang="fr-FR" sz="3200" b="1" dirty="0" smtClean="0">
                <a:solidFill>
                  <a:schemeClr val="tx1"/>
                </a:solidFill>
                <a:latin typeface="Calibri" pitchFamily="34" charset="0"/>
                <a:cs typeface="Calibri" pitchFamily="34" charset="0"/>
              </a:rPr>
              <a:t>système judiciaire et carcéral.</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heckerboard(across)">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42910" y="214290"/>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5" name="Rectangle à coins arrondis 4"/>
          <p:cNvSpPr/>
          <p:nvPr/>
        </p:nvSpPr>
        <p:spPr>
          <a:xfrm>
            <a:off x="500034" y="928670"/>
            <a:ext cx="6572296" cy="85725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Les six semaines sont couvertes par 17 chapitres</a:t>
            </a:r>
            <a:endParaRPr lang="fr-FR" sz="3200" b="1" dirty="0">
              <a:solidFill>
                <a:schemeClr val="tx1"/>
              </a:solidFill>
              <a:latin typeface="Calibri" pitchFamily="34" charset="0"/>
              <a:cs typeface="Calibri" pitchFamily="34" charset="0"/>
            </a:endParaRPr>
          </a:p>
        </p:txBody>
      </p:sp>
      <p:sp>
        <p:nvSpPr>
          <p:cNvPr id="7" name="Rectangle à coins arrondis 6"/>
          <p:cNvSpPr/>
          <p:nvPr/>
        </p:nvSpPr>
        <p:spPr>
          <a:xfrm>
            <a:off x="428596" y="1928802"/>
            <a:ext cx="7072362" cy="128588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Quelques indications temporelles jaillissent par ci- par là. </a:t>
            </a:r>
            <a:endParaRPr lang="fr-FR" sz="3200" b="1" dirty="0">
              <a:solidFill>
                <a:schemeClr val="tx1"/>
              </a:solidFill>
              <a:latin typeface="Calibri" pitchFamily="34" charset="0"/>
              <a:cs typeface="Calibri" pitchFamily="34" charset="0"/>
            </a:endParaRPr>
          </a:p>
        </p:txBody>
      </p:sp>
      <p:sp>
        <p:nvSpPr>
          <p:cNvPr id="8" name="Rectangle à coins arrondis 7"/>
          <p:cNvSpPr/>
          <p:nvPr/>
        </p:nvSpPr>
        <p:spPr>
          <a:xfrm>
            <a:off x="857224" y="3357562"/>
            <a:ext cx="5929354" cy="135732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C’était par une belle matinée d’août ». </a:t>
            </a:r>
            <a:r>
              <a:rPr lang="fr-FR" sz="3200" b="1" dirty="0" smtClean="0">
                <a:solidFill>
                  <a:schemeClr val="tx1"/>
                </a:solidFill>
                <a:latin typeface="Calibri" pitchFamily="34" charset="0"/>
                <a:cs typeface="Calibri" pitchFamily="34" charset="0"/>
              </a:rPr>
              <a:t>Chap.2</a:t>
            </a:r>
            <a:endParaRPr lang="fr-FR" sz="3200" b="1" dirty="0">
              <a:solidFill>
                <a:schemeClr val="tx1"/>
              </a:solidFill>
              <a:latin typeface="Calibri" pitchFamily="34" charset="0"/>
              <a:cs typeface="Calibri" pitchFamily="34" charset="0"/>
            </a:endParaRPr>
          </a:p>
        </p:txBody>
      </p:sp>
      <p:sp>
        <p:nvSpPr>
          <p:cNvPr id="9" name="Rectangle à coins arrondis 8"/>
          <p:cNvSpPr/>
          <p:nvPr/>
        </p:nvSpPr>
        <p:spPr>
          <a:xfrm>
            <a:off x="571472" y="4929198"/>
            <a:ext cx="7072362" cy="164307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Jusqu’alors le temps était assez beau, et si la bise d’octobre refroidissait l’air de temps en temps » chap. 13</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42910" y="214290"/>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4" name="Rectangle à coins arrondis 3"/>
          <p:cNvSpPr/>
          <p:nvPr/>
        </p:nvSpPr>
        <p:spPr>
          <a:xfrm>
            <a:off x="1000100" y="1071546"/>
            <a:ext cx="5715040" cy="100013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Une froide averse d’automne éclata brusquement… »chap. 13 </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428596" y="2214554"/>
            <a:ext cx="7286676" cy="250033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Passage de l’été à l’automne</a:t>
            </a:r>
          </a:p>
          <a:p>
            <a:pPr algn="ctr"/>
            <a:r>
              <a:rPr lang="fr-FR" sz="3200" b="1" dirty="0" smtClean="0">
                <a:solidFill>
                  <a:schemeClr val="tx1"/>
                </a:solidFill>
                <a:latin typeface="Calibri" pitchFamily="34" charset="0"/>
                <a:cs typeface="Calibri" pitchFamily="34" charset="0"/>
              </a:rPr>
              <a:t>Image qui renvoie à un passage de la lumière , de la beauté de la vie vers un déclin sombre et froid.</a:t>
            </a:r>
          </a:p>
          <a:p>
            <a:pPr algn="ctr"/>
            <a:endParaRPr lang="fr-FR" sz="3200" b="1" dirty="0">
              <a:solidFill>
                <a:schemeClr val="tx1"/>
              </a:solidFill>
              <a:latin typeface="Calibri" pitchFamily="34" charset="0"/>
              <a:cs typeface="Calibri" pitchFamily="34" charset="0"/>
            </a:endParaRPr>
          </a:p>
        </p:txBody>
      </p:sp>
      <p:sp>
        <p:nvSpPr>
          <p:cNvPr id="7" name="Rectangle à coins arrondis 6"/>
          <p:cNvSpPr/>
          <p:nvPr/>
        </p:nvSpPr>
        <p:spPr>
          <a:xfrm>
            <a:off x="357158" y="4929198"/>
            <a:ext cx="7215238" cy="171451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choix ici a une fonction symbolique: l’approche de la fin d’une vie humaine, celle du condamné.</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57158" y="1000108"/>
            <a:ext cx="7072362" cy="150019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A partir du 18</a:t>
            </a:r>
            <a:r>
              <a:rPr lang="fr-FR" sz="3200" b="1" baseline="30000" dirty="0" smtClean="0">
                <a:solidFill>
                  <a:schemeClr val="tx1"/>
                </a:solidFill>
                <a:latin typeface="Calibri" pitchFamily="34" charset="0"/>
                <a:cs typeface="Calibri" pitchFamily="34" charset="0"/>
              </a:rPr>
              <a:t>ème</a:t>
            </a:r>
            <a:r>
              <a:rPr lang="fr-FR" sz="3200" b="1" dirty="0" smtClean="0">
                <a:solidFill>
                  <a:schemeClr val="tx1"/>
                </a:solidFill>
                <a:latin typeface="Calibri" pitchFamily="34" charset="0"/>
                <a:cs typeface="Calibri" pitchFamily="34" charset="0"/>
              </a:rPr>
              <a:t> chapitre</a:t>
            </a:r>
            <a:r>
              <a:rPr lang="fr-FR" sz="3200" b="1" dirty="0" smtClean="0">
                <a:solidFill>
                  <a:schemeClr val="accent2">
                    <a:lumMod val="50000"/>
                  </a:schemeClr>
                </a:solidFill>
                <a:latin typeface="Calibri" pitchFamily="34" charset="0"/>
                <a:cs typeface="Calibri" pitchFamily="34" charset="0"/>
              </a:rPr>
              <a:t>, c’est le dernier jour avant l’exécution</a:t>
            </a:r>
            <a:endParaRPr lang="fr-FR" sz="3200" b="1" dirty="0">
              <a:solidFill>
                <a:schemeClr val="accent2">
                  <a:lumMod val="50000"/>
                </a:schemeClr>
              </a:solidFill>
              <a:latin typeface="Calibri" pitchFamily="34" charset="0"/>
              <a:cs typeface="Calibri" pitchFamily="34" charset="0"/>
            </a:endParaRPr>
          </a:p>
        </p:txBody>
      </p:sp>
      <p:sp>
        <p:nvSpPr>
          <p:cNvPr id="4" name="Rectangle à coins arrondis 3"/>
          <p:cNvSpPr/>
          <p:nvPr/>
        </p:nvSpPr>
        <p:spPr>
          <a:xfrm>
            <a:off x="1428728" y="2714620"/>
            <a:ext cx="5072098" cy="92869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Accélération du rythme de la narration</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428596" y="3857628"/>
            <a:ext cx="6500858" cy="100013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C’est pour aujourd’hui » chap. 19</a:t>
            </a:r>
            <a:endParaRPr lang="fr-FR" sz="3200" b="1" dirty="0">
              <a:solidFill>
                <a:schemeClr val="tx1"/>
              </a:solidFill>
              <a:latin typeface="Calibri" pitchFamily="34" charset="0"/>
              <a:cs typeface="Calibri" pitchFamily="34" charset="0"/>
            </a:endParaRPr>
          </a:p>
        </p:txBody>
      </p:sp>
      <p:sp>
        <p:nvSpPr>
          <p:cNvPr id="6" name="Rectangle à coins arrondis 5"/>
          <p:cNvSpPr/>
          <p:nvPr/>
        </p:nvSpPr>
        <p:spPr>
          <a:xfrm>
            <a:off x="1000100" y="5429264"/>
            <a:ext cx="5643602" cy="107157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condamné ne compte plus les jours , mais les heures</a:t>
            </a:r>
            <a:endParaRPr lang="fr-FR" sz="3200" b="1" dirty="0">
              <a:solidFill>
                <a:schemeClr val="tx1"/>
              </a:solidFill>
              <a:latin typeface="Calibri" pitchFamily="34" charset="0"/>
              <a:cs typeface="Calibri" pitchFamily="34" charset="0"/>
            </a:endParaRPr>
          </a:p>
        </p:txBody>
      </p:sp>
      <p:sp>
        <p:nvSpPr>
          <p:cNvPr id="7" name="Rectangle à coins arrondis 6"/>
          <p:cNvSpPr/>
          <p:nvPr/>
        </p:nvSpPr>
        <p:spPr>
          <a:xfrm>
            <a:off x="642910" y="214290"/>
            <a:ext cx="664373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42910" y="214290"/>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571472" y="2786058"/>
            <a:ext cx="7215238" cy="157163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Aucune chronologie claire et nette, c’est une stratégie d’écriture  reflétant le chaos dans lequel vit le condamné.</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1214414" y="1142984"/>
            <a:ext cx="5500726" cy="13573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Au fil des heures, l’attente  devient supplice sordide</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428596" y="4500570"/>
            <a:ext cx="7286676" cy="207170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L’unique repère temporel </a:t>
            </a:r>
            <a:r>
              <a:rPr lang="fr-FR" sz="3200" b="1" dirty="0" smtClean="0">
                <a:solidFill>
                  <a:schemeClr val="tx1"/>
                </a:solidFill>
                <a:latin typeface="Calibri" pitchFamily="34" charset="0"/>
                <a:cs typeface="Calibri" pitchFamily="34" charset="0"/>
              </a:rPr>
              <a:t> l’attente dure de </a:t>
            </a:r>
            <a:r>
              <a:rPr lang="fr-FR" sz="3200" b="1" dirty="0" smtClean="0">
                <a:solidFill>
                  <a:schemeClr val="tx1"/>
                </a:solidFill>
                <a:latin typeface="Calibri" pitchFamily="34" charset="0"/>
                <a:cs typeface="Calibri" pitchFamily="34" charset="0"/>
              </a:rPr>
              <a:t>6 </a:t>
            </a:r>
            <a:r>
              <a:rPr lang="fr-FR" sz="3200" b="1" dirty="0" smtClean="0">
                <a:solidFill>
                  <a:schemeClr val="tx1"/>
                </a:solidFill>
                <a:latin typeface="Calibri" pitchFamily="34" charset="0"/>
                <a:cs typeface="Calibri" pitchFamily="34" charset="0"/>
              </a:rPr>
              <a:t>heures du matin  </a:t>
            </a:r>
            <a:r>
              <a:rPr lang="fr-FR" sz="3200" b="1" dirty="0" smtClean="0">
                <a:solidFill>
                  <a:schemeClr val="tx1"/>
                </a:solidFill>
                <a:latin typeface="Calibri" pitchFamily="34" charset="0"/>
                <a:cs typeface="Calibri" pitchFamily="34" charset="0"/>
              </a:rPr>
              <a:t>jusqu’à </a:t>
            </a:r>
            <a:r>
              <a:rPr lang="fr-FR" sz="3200" b="1" dirty="0" smtClean="0">
                <a:solidFill>
                  <a:schemeClr val="tx1"/>
                </a:solidFill>
                <a:latin typeface="Calibri" pitchFamily="34" charset="0"/>
                <a:cs typeface="Calibri" pitchFamily="34" charset="0"/>
              </a:rPr>
              <a:t>4 heures de l’après midi.</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00034" y="857232"/>
            <a:ext cx="6858048" cy="185738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Une chronologie chancelante, à l’image d’un condamné qui faiblit à fur et à mesure que l’heure de son exécution approche</a:t>
            </a:r>
            <a:endParaRPr lang="fr-FR" sz="3200" b="1" dirty="0">
              <a:solidFill>
                <a:schemeClr val="tx1"/>
              </a:solidFill>
              <a:latin typeface="Calibri" pitchFamily="34" charset="0"/>
              <a:cs typeface="Calibri" pitchFamily="34" charset="0"/>
            </a:endParaRPr>
          </a:p>
        </p:txBody>
      </p:sp>
      <p:sp>
        <p:nvSpPr>
          <p:cNvPr id="3" name="Rectangle à coins arrondis 2"/>
          <p:cNvSpPr/>
          <p:nvPr/>
        </p:nvSpPr>
        <p:spPr>
          <a:xfrm>
            <a:off x="357158" y="3000372"/>
            <a:ext cx="7358114" cy="364333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C’est moi qui vais mourir! Moi, le même qui est ici, qui vit, qui se meut, qui respire, qui est assis à cette table….enfin ce moi que je touche et que je sens, et dont le vêtement fait les plis que voilà » </a:t>
            </a:r>
            <a:r>
              <a:rPr lang="fr-FR" sz="3200" b="1" dirty="0" smtClean="0">
                <a:solidFill>
                  <a:schemeClr val="tx1"/>
                </a:solidFill>
                <a:latin typeface="Calibri" pitchFamily="34" charset="0"/>
                <a:cs typeface="Calibri" pitchFamily="34" charset="0"/>
              </a:rPr>
              <a:t>chap.26</a:t>
            </a:r>
            <a:r>
              <a:rPr lang="fr-FR" sz="3200" b="1" dirty="0" smtClean="0">
                <a:solidFill>
                  <a:schemeClr val="tx1"/>
                </a:solidFill>
                <a:latin typeface="Calibri" pitchFamily="34" charset="0"/>
                <a:cs typeface="Calibri" pitchFamily="34" charset="0"/>
              </a:rPr>
              <a:t>.</a:t>
            </a:r>
            <a:endParaRPr lang="fr-FR" dirty="0"/>
          </a:p>
        </p:txBody>
      </p:sp>
      <p:sp>
        <p:nvSpPr>
          <p:cNvPr id="4" name="Rectangle à coins arrondis 3"/>
          <p:cNvSpPr/>
          <p:nvPr/>
        </p:nvSpPr>
        <p:spPr>
          <a:xfrm>
            <a:off x="642910" y="214290"/>
            <a:ext cx="6643734" cy="5715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42910" y="214290"/>
            <a:ext cx="664373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1571604" y="857232"/>
            <a:ext cx="4500594" cy="64294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La notion de l’espace</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2214546" y="1643050"/>
            <a:ext cx="3214710" cy="71438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Bicêtre </a:t>
            </a:r>
            <a:endParaRPr lang="fr-FR" sz="3200" b="1" dirty="0">
              <a:solidFill>
                <a:schemeClr val="tx1"/>
              </a:solidFill>
              <a:latin typeface="Calibri" pitchFamily="34" charset="0"/>
              <a:cs typeface="Calibri" pitchFamily="34" charset="0"/>
            </a:endParaRPr>
          </a:p>
        </p:txBody>
      </p:sp>
      <p:sp>
        <p:nvSpPr>
          <p:cNvPr id="7" name="Rectangle à coins arrondis 6"/>
          <p:cNvSpPr/>
          <p:nvPr/>
        </p:nvSpPr>
        <p:spPr>
          <a:xfrm>
            <a:off x="785786" y="2571744"/>
            <a:ext cx="6500858" cy="157163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La voiture noire me transporta ici, dans ce hideux Bicêtre »chap.4</a:t>
            </a:r>
            <a:endParaRPr lang="fr-FR" sz="3200" b="1" dirty="0">
              <a:solidFill>
                <a:schemeClr val="tx1"/>
              </a:solidFill>
              <a:latin typeface="Calibri" pitchFamily="34" charset="0"/>
              <a:cs typeface="Calibri" pitchFamily="34" charset="0"/>
            </a:endParaRPr>
          </a:p>
        </p:txBody>
      </p:sp>
      <p:sp>
        <p:nvSpPr>
          <p:cNvPr id="8" name="Rectangle à coins arrondis 7"/>
          <p:cNvSpPr/>
          <p:nvPr/>
        </p:nvSpPr>
        <p:spPr>
          <a:xfrm>
            <a:off x="642910" y="4429132"/>
            <a:ext cx="6429420" cy="214314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Espace clos, sombre , les plafonds sont bas, les escaliers ne laissent filtrer que très peu de lumière</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642910" y="214290"/>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4" name="Rectangle à coins arrondis 3"/>
          <p:cNvSpPr/>
          <p:nvPr/>
        </p:nvSpPr>
        <p:spPr>
          <a:xfrm>
            <a:off x="1214414" y="3143248"/>
            <a:ext cx="5715040" cy="300039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Bicêtre : le procès- le ferrage des forçats et la chanson de la jeune fille ( chap1- chap. 21) </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500034" y="1071546"/>
            <a:ext cx="7286708" cy="171451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En reste , on suppose qu’il ya de l’air et du jour dans cette boîte de pierre » chap.10</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285728"/>
            <a:ext cx="8501122" cy="100013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Times New Roman" pitchFamily="18" charset="0"/>
                <a:cs typeface="Times New Roman" pitchFamily="18" charset="0"/>
              </a:rPr>
              <a:t>Module 3: le dernier jour d’un condamné</a:t>
            </a:r>
            <a:endParaRPr lang="fr-FR" sz="3600" b="1" dirty="0">
              <a:solidFill>
                <a:schemeClr val="tx1"/>
              </a:solidFill>
              <a:latin typeface="Times New Roman" pitchFamily="18" charset="0"/>
              <a:cs typeface="Times New Roman" pitchFamily="18" charset="0"/>
            </a:endParaRPr>
          </a:p>
        </p:txBody>
      </p:sp>
      <p:sp>
        <p:nvSpPr>
          <p:cNvPr id="3" name="Rectangle à coins arrondis 2"/>
          <p:cNvSpPr/>
          <p:nvPr/>
        </p:nvSpPr>
        <p:spPr>
          <a:xfrm>
            <a:off x="1500166" y="1357298"/>
            <a:ext cx="5000660" cy="157163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Titres d’ œuvres du même auteur</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214282" y="3429000"/>
            <a:ext cx="5072098" cy="121444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u="sng" dirty="0" smtClean="0">
                <a:solidFill>
                  <a:schemeClr val="tx1"/>
                </a:solidFill>
                <a:latin typeface="Calibri" pitchFamily="34" charset="0"/>
                <a:cs typeface="Calibri" pitchFamily="34" charset="0"/>
              </a:rPr>
              <a:t>Les Misérables  </a:t>
            </a:r>
            <a:r>
              <a:rPr lang="fr-FR" sz="3200" b="1" dirty="0" smtClean="0">
                <a:solidFill>
                  <a:schemeClr val="tx1"/>
                </a:solidFill>
                <a:latin typeface="Calibri" pitchFamily="34" charset="0"/>
                <a:cs typeface="Calibri" pitchFamily="34" charset="0"/>
              </a:rPr>
              <a:t>1862</a:t>
            </a:r>
          </a:p>
          <a:p>
            <a:pPr algn="ctr"/>
            <a:endParaRPr lang="fr-FR" sz="3200" b="1" dirty="0">
              <a:solidFill>
                <a:schemeClr val="tx1"/>
              </a:solidFill>
              <a:latin typeface="Calibri" pitchFamily="34" charset="0"/>
              <a:cs typeface="Calibri" pitchFamily="34" charset="0"/>
            </a:endParaRPr>
          </a:p>
        </p:txBody>
      </p:sp>
      <p:sp>
        <p:nvSpPr>
          <p:cNvPr id="7" name="Rectangle à coins arrondis 6"/>
          <p:cNvSpPr/>
          <p:nvPr/>
        </p:nvSpPr>
        <p:spPr>
          <a:xfrm>
            <a:off x="714348" y="4857760"/>
            <a:ext cx="6858048" cy="121444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u="sng" dirty="0" smtClean="0">
                <a:solidFill>
                  <a:schemeClr val="tx1"/>
                </a:solidFill>
                <a:latin typeface="Calibri" pitchFamily="34" charset="0"/>
                <a:cs typeface="Calibri" pitchFamily="34" charset="0"/>
              </a:rPr>
              <a:t>Notre Dame de Paris </a:t>
            </a:r>
            <a:r>
              <a:rPr lang="fr-FR" sz="3200" b="1" dirty="0" smtClean="0">
                <a:solidFill>
                  <a:schemeClr val="tx1"/>
                </a:solidFill>
                <a:latin typeface="Calibri" pitchFamily="34" charset="0"/>
                <a:cs typeface="Calibri" pitchFamily="34" charset="0"/>
              </a:rPr>
              <a:t>1831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642910" y="214290"/>
            <a:ext cx="6643734" cy="5715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4" name="Rectangle à coins arrondis 3"/>
          <p:cNvSpPr/>
          <p:nvPr/>
        </p:nvSpPr>
        <p:spPr>
          <a:xfrm>
            <a:off x="500034" y="857232"/>
            <a:ext cx="3143272" cy="71438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La conciergerie</a:t>
            </a:r>
            <a:endParaRPr lang="fr-FR" sz="3200" b="1" dirty="0">
              <a:solidFill>
                <a:schemeClr val="tx1"/>
              </a:solidFill>
              <a:latin typeface="Calibri" pitchFamily="34" charset="0"/>
              <a:cs typeface="Calibri" pitchFamily="34" charset="0"/>
            </a:endParaRPr>
          </a:p>
        </p:txBody>
      </p:sp>
      <p:sp>
        <p:nvSpPr>
          <p:cNvPr id="8" name="Rectangle à coins arrondis 7"/>
          <p:cNvSpPr/>
          <p:nvPr/>
        </p:nvSpPr>
        <p:spPr>
          <a:xfrm>
            <a:off x="3214678" y="1643050"/>
            <a:ext cx="4786346" cy="78581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voyage vers Paris</a:t>
            </a:r>
            <a:endParaRPr lang="fr-FR" sz="3200" b="1" dirty="0">
              <a:solidFill>
                <a:schemeClr val="tx1"/>
              </a:solidFill>
              <a:latin typeface="Calibri" pitchFamily="34" charset="0"/>
              <a:cs typeface="Calibri" pitchFamily="34" charset="0"/>
            </a:endParaRPr>
          </a:p>
        </p:txBody>
      </p:sp>
      <p:sp>
        <p:nvSpPr>
          <p:cNvPr id="9" name="Rectangle à coins arrondis 8"/>
          <p:cNvSpPr/>
          <p:nvPr/>
        </p:nvSpPr>
        <p:spPr>
          <a:xfrm>
            <a:off x="142844" y="2571744"/>
            <a:ext cx="4714908" cy="92869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La rencontre avec le friauche</a:t>
            </a:r>
            <a:endParaRPr lang="fr-FR" sz="3200" b="1" dirty="0">
              <a:solidFill>
                <a:schemeClr val="tx1"/>
              </a:solidFill>
              <a:latin typeface="Calibri" pitchFamily="34" charset="0"/>
              <a:cs typeface="Calibri" pitchFamily="34" charset="0"/>
            </a:endParaRPr>
          </a:p>
        </p:txBody>
      </p:sp>
      <p:sp>
        <p:nvSpPr>
          <p:cNvPr id="10" name="Rectangle à coins arrondis 9"/>
          <p:cNvSpPr/>
          <p:nvPr/>
        </p:nvSpPr>
        <p:spPr>
          <a:xfrm>
            <a:off x="428596" y="5500702"/>
            <a:ext cx="6643734" cy="100013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Me voici transféré, comme dit le procès verbal » chap.22</a:t>
            </a:r>
            <a:endParaRPr lang="fr-FR" sz="3200" b="1" dirty="0">
              <a:solidFill>
                <a:schemeClr val="tx1"/>
              </a:solidFill>
              <a:latin typeface="Calibri" pitchFamily="34" charset="0"/>
              <a:cs typeface="Calibri" pitchFamily="34" charset="0"/>
            </a:endParaRPr>
          </a:p>
        </p:txBody>
      </p:sp>
      <p:sp>
        <p:nvSpPr>
          <p:cNvPr id="11" name="Rectangle à coins arrondis 10"/>
          <p:cNvSpPr/>
          <p:nvPr/>
        </p:nvSpPr>
        <p:spPr>
          <a:xfrm>
            <a:off x="2643174" y="3643314"/>
            <a:ext cx="5072098" cy="157163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La rencontre avec le geôlier qui lui demande les numéros de la loterie</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71472" y="214290"/>
            <a:ext cx="664373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6" name="Rectangle à coins arrondis 5"/>
          <p:cNvSpPr/>
          <p:nvPr/>
        </p:nvSpPr>
        <p:spPr>
          <a:xfrm>
            <a:off x="214282" y="3143248"/>
            <a:ext cx="7643866" cy="307183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…quand on a ouvert devant moi des portes basses, des escaliers secrets, des couloirs intérieurs, de longs corridors étouffés et sourds, où ils n’entre que ceux qui condamnent ou ceux qui sont condamnés » chap.23</a:t>
            </a:r>
            <a:endParaRPr lang="fr-FR" sz="3200" b="1" dirty="0">
              <a:solidFill>
                <a:schemeClr val="tx1"/>
              </a:solidFill>
              <a:latin typeface="Calibri" pitchFamily="34" charset="0"/>
              <a:cs typeface="Calibri" pitchFamily="34" charset="0"/>
            </a:endParaRPr>
          </a:p>
        </p:txBody>
      </p:sp>
      <p:sp>
        <p:nvSpPr>
          <p:cNvPr id="8" name="Rectangle à coins arrondis 7"/>
          <p:cNvSpPr/>
          <p:nvPr/>
        </p:nvSpPr>
        <p:spPr>
          <a:xfrm>
            <a:off x="785786" y="1142984"/>
            <a:ext cx="6500858" cy="142876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la vue de ce grand escalier, de cette noire chapelle, de ces guichets sinistres, m’a glacé »chap.22</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571472" y="214290"/>
            <a:ext cx="664373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4" name="Rectangle à coins arrondis 3"/>
          <p:cNvSpPr/>
          <p:nvPr/>
        </p:nvSpPr>
        <p:spPr>
          <a:xfrm>
            <a:off x="214282" y="928670"/>
            <a:ext cx="7643866" cy="3429024"/>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L’espace est toujours appréhendé par le regard désespéré d’un condamné qui sent la mort et le tombeau se rapprocher à grands pas.</a:t>
            </a:r>
            <a:endParaRPr lang="fr-FR" sz="3600" b="1" dirty="0">
              <a:solidFill>
                <a:schemeClr val="tx1"/>
              </a:solidFill>
              <a:latin typeface="Calibri" pitchFamily="34" charset="0"/>
              <a:cs typeface="Calibri" pitchFamily="34" charset="0"/>
            </a:endParaRPr>
          </a:p>
        </p:txBody>
      </p:sp>
      <p:sp>
        <p:nvSpPr>
          <p:cNvPr id="5" name="Rectangle à coins arrondis 4"/>
          <p:cNvSpPr/>
          <p:nvPr/>
        </p:nvSpPr>
        <p:spPr>
          <a:xfrm>
            <a:off x="1714480" y="4500570"/>
            <a:ext cx="4929222" cy="214314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C’est un espace chaotique</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1"/>
                                          </p:val>
                                        </p:tav>
                                        <p:tav tm="100000">
                                          <p:val>
                                            <p:strVal val="#ppt_x"/>
                                          </p:val>
                                        </p:tav>
                                      </p:tavLst>
                                    </p:anim>
                                    <p:anim calcmode="lin" valueType="num">
                                      <p:cBhvr>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71472" y="214290"/>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2071670" y="928670"/>
            <a:ext cx="3643338" cy="85725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L’Hôtel de Ville</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214282" y="2285992"/>
            <a:ext cx="4000528" cy="78581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voyage vers Paris</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4286248" y="3071810"/>
            <a:ext cx="3500462" cy="114300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La toilette du condamné</a:t>
            </a:r>
            <a:endParaRPr lang="fr-FR" sz="3200" b="1" dirty="0">
              <a:solidFill>
                <a:schemeClr val="tx1"/>
              </a:solidFill>
              <a:latin typeface="Calibri" pitchFamily="34" charset="0"/>
              <a:cs typeface="Calibri" pitchFamily="34" charset="0"/>
            </a:endParaRPr>
          </a:p>
        </p:txBody>
      </p:sp>
      <p:sp>
        <p:nvSpPr>
          <p:cNvPr id="6" name="Rectangle à coins arrondis 5"/>
          <p:cNvSpPr/>
          <p:nvPr/>
        </p:nvSpPr>
        <p:spPr>
          <a:xfrm>
            <a:off x="285720" y="4429132"/>
            <a:ext cx="3929090" cy="135732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voyage vers la place de Grève, l’échafaud</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71472" y="214290"/>
            <a:ext cx="6643734" cy="5715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285720" y="928670"/>
            <a:ext cx="7572428" cy="30003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L’hôtel de Ville est un édifice sinistre….il est là, de plain- pied avec la Grève; sombre; lugubre, la face toute rongée par la vieillesse, et si noir qu’il est noir au soleil » chap.37</a:t>
            </a:r>
          </a:p>
          <a:p>
            <a:pPr algn="ct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214282" y="4071942"/>
            <a:ext cx="7643866" cy="257176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Ils m’ont fait traversé leurs corridors et descendre leurs escaliers…salle sombre,  étroite, voûtée, à peine éclairée d’un jour de pluie et de brouillard » chap.48</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71472" y="214290"/>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4" name="Rectangle à coins arrondis 3"/>
          <p:cNvSpPr/>
          <p:nvPr/>
        </p:nvSpPr>
        <p:spPr>
          <a:xfrm>
            <a:off x="1357290" y="4286256"/>
            <a:ext cx="5715040" cy="221457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fr-FR" sz="3200" b="1" dirty="0" smtClean="0">
                <a:solidFill>
                  <a:schemeClr val="tx1"/>
                </a:solidFill>
                <a:latin typeface="Calibri" pitchFamily="34" charset="0"/>
                <a:cs typeface="Calibri" pitchFamily="34" charset="0"/>
              </a:rPr>
              <a:t> </a:t>
            </a:r>
            <a:r>
              <a:rPr lang="fr-FR" sz="3200" b="1" dirty="0" smtClean="0">
                <a:solidFill>
                  <a:schemeClr val="tx1"/>
                </a:solidFill>
                <a:latin typeface="Calibri" pitchFamily="34" charset="0"/>
                <a:cs typeface="Calibri" pitchFamily="34" charset="0"/>
              </a:rPr>
              <a:t>présenter </a:t>
            </a:r>
            <a:r>
              <a:rPr lang="fr-FR" sz="3200" b="1" dirty="0" smtClean="0">
                <a:solidFill>
                  <a:schemeClr val="tx1"/>
                </a:solidFill>
                <a:latin typeface="Calibri" pitchFamily="34" charset="0"/>
                <a:cs typeface="Calibri" pitchFamily="34" charset="0"/>
              </a:rPr>
              <a:t>Un plaidoyer pour l’abolition de la peine de mort</a:t>
            </a:r>
          </a:p>
        </p:txBody>
      </p:sp>
      <p:sp>
        <p:nvSpPr>
          <p:cNvPr id="5" name="Rectangle à coins arrondis 4"/>
          <p:cNvSpPr/>
          <p:nvPr/>
        </p:nvSpPr>
        <p:spPr>
          <a:xfrm>
            <a:off x="1571604" y="2786058"/>
            <a:ext cx="5286412" cy="91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fr-FR" sz="3200" b="1" dirty="0" smtClean="0">
                <a:solidFill>
                  <a:schemeClr val="tx1"/>
                </a:solidFill>
                <a:latin typeface="Calibri" pitchFamily="34" charset="0"/>
                <a:cs typeface="Calibri" pitchFamily="34" charset="0"/>
              </a:rPr>
              <a:t> Le roman à thèse de Victor Hugo a comme objectif de :</a:t>
            </a:r>
          </a:p>
        </p:txBody>
      </p:sp>
      <p:sp>
        <p:nvSpPr>
          <p:cNvPr id="6" name="Rectangle à coins arrondis 5"/>
          <p:cNvSpPr/>
          <p:nvPr/>
        </p:nvSpPr>
        <p:spPr>
          <a:xfrm>
            <a:off x="2214546" y="1071546"/>
            <a:ext cx="4214842" cy="85725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Récapitulons </a:t>
            </a:r>
            <a:endParaRPr lang="fr-FR" sz="36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285728"/>
            <a:ext cx="7358114" cy="300039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fr-FR" sz="3200" b="1" dirty="0" smtClean="0">
                <a:solidFill>
                  <a:schemeClr val="tx1"/>
                </a:solidFill>
                <a:latin typeface="Calibri" pitchFamily="34" charset="0"/>
                <a:cs typeface="Calibri" pitchFamily="34" charset="0"/>
              </a:rPr>
              <a:t>Le choix d’un condamné anonyme renforce la thèse de la généralisation. </a:t>
            </a:r>
            <a:r>
              <a:rPr lang="fr-FR" sz="3200" b="1" dirty="0" smtClean="0">
                <a:solidFill>
                  <a:schemeClr val="tx1"/>
                </a:solidFill>
                <a:latin typeface="Calibri" pitchFamily="34" charset="0"/>
                <a:cs typeface="Calibri" pitchFamily="34" charset="0"/>
              </a:rPr>
              <a:t>Aucun</a:t>
            </a:r>
            <a:r>
              <a:rPr lang="fr-FR" sz="3200" b="1" dirty="0" smtClean="0">
                <a:solidFill>
                  <a:schemeClr val="tx1"/>
                </a:solidFill>
                <a:latin typeface="Calibri" pitchFamily="34" charset="0"/>
                <a:cs typeface="Calibri" pitchFamily="34" charset="0"/>
              </a:rPr>
              <a:t> </a:t>
            </a:r>
            <a:r>
              <a:rPr lang="fr-FR" sz="3200" b="1" dirty="0" smtClean="0">
                <a:solidFill>
                  <a:schemeClr val="tx1"/>
                </a:solidFill>
                <a:latin typeface="Calibri" pitchFamily="34" charset="0"/>
                <a:cs typeface="Calibri" pitchFamily="34" charset="0"/>
              </a:rPr>
              <a:t>homme ne </a:t>
            </a:r>
            <a:r>
              <a:rPr lang="fr-FR" sz="3200" b="1" dirty="0" smtClean="0">
                <a:solidFill>
                  <a:schemeClr val="tx1"/>
                </a:solidFill>
                <a:latin typeface="Calibri" pitchFamily="34" charset="0"/>
                <a:cs typeface="Calibri" pitchFamily="34" charset="0"/>
              </a:rPr>
              <a:t>mérite </a:t>
            </a:r>
            <a:r>
              <a:rPr lang="fr-FR" sz="3200" b="1" dirty="0" smtClean="0">
                <a:solidFill>
                  <a:schemeClr val="tx1"/>
                </a:solidFill>
                <a:latin typeface="Calibri" pitchFamily="34" charset="0"/>
                <a:cs typeface="Calibri" pitchFamily="34" charset="0"/>
              </a:rPr>
              <a:t>d’être condamné à mort.</a:t>
            </a:r>
          </a:p>
        </p:txBody>
      </p:sp>
      <p:sp>
        <p:nvSpPr>
          <p:cNvPr id="5" name="Rectangle à coins arrondis 4"/>
          <p:cNvSpPr/>
          <p:nvPr/>
        </p:nvSpPr>
        <p:spPr>
          <a:xfrm>
            <a:off x="285720" y="3500438"/>
            <a:ext cx="7643866" cy="307183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ctr">
              <a:buFont typeface="Wingdings" pitchFamily="2" charset="2"/>
              <a:buChar char="v"/>
            </a:pPr>
            <a:r>
              <a:rPr lang="fr-FR" sz="3200" b="1" dirty="0" smtClean="0">
                <a:solidFill>
                  <a:schemeClr val="tx1"/>
                </a:solidFill>
                <a:latin typeface="Calibri" pitchFamily="34" charset="0"/>
                <a:cs typeface="Calibri" pitchFamily="34" charset="0"/>
              </a:rPr>
              <a:t>  la structure du roman, le temps et l’espace sont gérés selon la vision et la perception d’une angoisse progressive du condamné.</a:t>
            </a:r>
          </a:p>
          <a:p>
            <a:pPr algn="ctr"/>
            <a:endParaRPr lang="fr-FR" sz="3200" b="1" dirty="0" smtClean="0">
              <a:solidFill>
                <a:schemeClr val="tx1"/>
              </a:solidFill>
              <a:latin typeface="Calibri" pitchFamily="34" charset="0"/>
              <a:cs typeface="Calibri" pitchFamily="34" charset="0"/>
            </a:endParaRPr>
          </a:p>
          <a:p>
            <a:pPr algn="ct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4"/>
          <p:cNvSpPr txBox="1">
            <a:spLocks/>
          </p:cNvSpPr>
          <p:nvPr/>
        </p:nvSpPr>
        <p:spPr>
          <a:xfrm>
            <a:off x="214282" y="571480"/>
            <a:ext cx="7929618" cy="5929354"/>
          </a:xfrm>
          <a:prstGeom prst="roundRect">
            <a:avLst/>
          </a:prstGeom>
          <a:solidFill>
            <a:srgbClr val="002060"/>
          </a:solidFill>
        </p:spPr>
        <p:style>
          <a:lnRef idx="2">
            <a:schemeClr val="accent1"/>
          </a:lnRef>
          <a:fillRef idx="1">
            <a:schemeClr val="lt1"/>
          </a:fillRef>
          <a:effectRef idx="0">
            <a:schemeClr val="accent1"/>
          </a:effectRef>
          <a:fontRef idx="minor">
            <a:schemeClr val="dk1"/>
          </a:fontRef>
        </p:style>
        <p:txBody>
          <a:bodyPr anchor="ctr"/>
          <a:lstStyle/>
          <a:p>
            <a:pPr marL="274320" marR="0" lvl="0" indent="-274320" algn="ctr" defTabSz="914400" rtl="0" eaLnBrk="1" fontAlgn="auto" latinLnBrk="0" hangingPunct="1">
              <a:lnSpc>
                <a:spcPts val="13500"/>
              </a:lnSpc>
              <a:spcBef>
                <a:spcPts val="0"/>
              </a:spcBef>
              <a:spcAft>
                <a:spcPts val="0"/>
              </a:spcAft>
              <a:buClr>
                <a:schemeClr val="tx2"/>
              </a:buClr>
              <a:buSzPct val="73000"/>
              <a:buFont typeface="Wingdings 2"/>
              <a:buNone/>
              <a:tabLst/>
              <a:defRPr/>
            </a:pPr>
            <a:r>
              <a:rPr kumimoji="0" lang="ar-MA" sz="12000" b="1" i="0" u="none" strike="noStrike" kern="1200" cap="none" spc="0" normalizeH="0" baseline="0" noProof="0" smtClean="0">
                <a:ln w="900" cmpd="sng">
                  <a:solidFill>
                    <a:schemeClr val="accent1">
                      <a:lumMod val="60000"/>
                      <a:lumOff val="40000"/>
                    </a:schemeClr>
                  </a:solidFill>
                  <a:prstDash val="solid"/>
                </a:ln>
                <a:solidFill>
                  <a:srgbClr val="0070C0"/>
                </a:solidFill>
                <a:effectLst>
                  <a:outerShdw blurRad="38100" dist="38100" dir="2700000" algn="tl">
                    <a:srgbClr val="000000">
                      <a:alpha val="43137"/>
                    </a:srgbClr>
                  </a:outerShdw>
                </a:effectLst>
                <a:uLnTx/>
                <a:uFillTx/>
                <a:latin typeface="+mn-lt"/>
                <a:ea typeface="+mn-ea"/>
                <a:cs typeface="+mj-cs"/>
              </a:rPr>
              <a:t>التلفـــزة </a:t>
            </a:r>
          </a:p>
          <a:p>
            <a:pPr marL="274320" marR="0" lvl="0" indent="-274320" algn="ctr" defTabSz="914400" rtl="0" eaLnBrk="1" fontAlgn="auto" latinLnBrk="0" hangingPunct="1">
              <a:lnSpc>
                <a:spcPts val="13500"/>
              </a:lnSpc>
              <a:spcBef>
                <a:spcPts val="0"/>
              </a:spcBef>
              <a:spcAft>
                <a:spcPts val="0"/>
              </a:spcAft>
              <a:buClr>
                <a:schemeClr val="tx2"/>
              </a:buClr>
              <a:buSzPct val="73000"/>
              <a:buFont typeface="Wingdings 2"/>
              <a:buNone/>
              <a:tabLst/>
              <a:defRPr/>
            </a:pPr>
            <a:r>
              <a:rPr kumimoji="0" lang="ar-MA" sz="12000" b="1" i="0" u="none" strike="noStrike" kern="1200" cap="none" spc="0" normalizeH="0" baseline="0" noProof="0" smtClean="0">
                <a:ln w="900" cmpd="sng">
                  <a:solidFill>
                    <a:schemeClr val="accent1">
                      <a:lumMod val="60000"/>
                      <a:lumOff val="40000"/>
                    </a:schemeClr>
                  </a:solidFill>
                  <a:prstDash val="solid"/>
                </a:ln>
                <a:solidFill>
                  <a:srgbClr val="FFC000"/>
                </a:solidFill>
                <a:effectLst>
                  <a:outerShdw blurRad="38100" dist="38100" dir="2700000" algn="tl">
                    <a:srgbClr val="000000">
                      <a:alpha val="43137"/>
                    </a:srgbClr>
                  </a:outerShdw>
                </a:effectLst>
                <a:uLnTx/>
                <a:uFillTx/>
                <a:latin typeface="+mn-lt"/>
                <a:ea typeface="+mn-ea"/>
                <a:cs typeface="+mj-cs"/>
              </a:rPr>
              <a:t>المدرسية</a:t>
            </a:r>
            <a:endParaRPr kumimoji="0" lang="fr-FR" sz="12000" b="1" i="0" u="none" strike="noStrike" kern="1200" cap="none" spc="0" normalizeH="0" baseline="0" noProof="0" dirty="0">
              <a:ln w="900" cmpd="sng">
                <a:solidFill>
                  <a:schemeClr val="accent1">
                    <a:lumMod val="60000"/>
                    <a:lumOff val="40000"/>
                  </a:schemeClr>
                </a:solidFill>
                <a:prstDash val="solid"/>
              </a:ln>
              <a:solidFill>
                <a:srgbClr val="FFC000"/>
              </a:solidFill>
              <a:effectLst>
                <a:outerShdw blurRad="38100" dist="38100" dir="2700000" algn="tl">
                  <a:srgbClr val="000000">
                    <a:alpha val="43137"/>
                  </a:srgbClr>
                </a:outerShdw>
              </a:effectLst>
              <a:uLnTx/>
              <a:uFillTx/>
              <a:latin typeface="+mn-lt"/>
              <a:ea typeface="+mn-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42910" y="214290"/>
            <a:ext cx="7000924" cy="10001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Indices biographiques sur l’auteur</a:t>
            </a:r>
            <a:endParaRPr lang="fr-FR" sz="3600" b="1" dirty="0">
              <a:solidFill>
                <a:schemeClr val="tx1"/>
              </a:solidFill>
              <a:latin typeface="Calibri" pitchFamily="34" charset="0"/>
              <a:cs typeface="Calibri" pitchFamily="34" charset="0"/>
            </a:endParaRPr>
          </a:p>
        </p:txBody>
      </p:sp>
      <p:sp>
        <p:nvSpPr>
          <p:cNvPr id="5" name="Rectangle à coins arrondis 4"/>
          <p:cNvSpPr/>
          <p:nvPr/>
        </p:nvSpPr>
        <p:spPr>
          <a:xfrm>
            <a:off x="214282" y="1357298"/>
            <a:ext cx="7572428" cy="528641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Victor Hugo est né le </a:t>
            </a:r>
            <a:r>
              <a:rPr lang="fr-FR" sz="3200" b="1" dirty="0" smtClean="0">
                <a:solidFill>
                  <a:schemeClr val="accent3">
                    <a:lumMod val="75000"/>
                  </a:schemeClr>
                </a:solidFill>
                <a:latin typeface="Calibri" pitchFamily="34" charset="0"/>
                <a:cs typeface="Calibri" pitchFamily="34" charset="0"/>
              </a:rPr>
              <a:t>26 février 1802 </a:t>
            </a:r>
            <a:r>
              <a:rPr lang="fr-FR" sz="3200" b="1" dirty="0" smtClean="0">
                <a:solidFill>
                  <a:schemeClr val="tx1"/>
                </a:solidFill>
                <a:latin typeface="Calibri" pitchFamily="34" charset="0"/>
                <a:cs typeface="Calibri" pitchFamily="34" charset="0"/>
              </a:rPr>
              <a:t>à Besançon et mort le </a:t>
            </a:r>
            <a:r>
              <a:rPr lang="fr-FR" sz="3200" b="1" dirty="0" smtClean="0">
                <a:solidFill>
                  <a:schemeClr val="accent3">
                    <a:lumMod val="50000"/>
                  </a:schemeClr>
                </a:solidFill>
                <a:latin typeface="Calibri" pitchFamily="34" charset="0"/>
                <a:cs typeface="Calibri" pitchFamily="34" charset="0"/>
              </a:rPr>
              <a:t>22mai 1885</a:t>
            </a:r>
            <a:r>
              <a:rPr lang="fr-FR" sz="3200" b="1" dirty="0" smtClean="0">
                <a:solidFill>
                  <a:schemeClr val="accent3">
                    <a:lumMod val="50000"/>
                  </a:schemeClr>
                </a:solidFill>
                <a:latin typeface="Calibri" pitchFamily="34" charset="0"/>
                <a:cs typeface="Calibri" pitchFamily="34" charset="0"/>
              </a:rPr>
              <a:t> </a:t>
            </a:r>
            <a:r>
              <a:rPr lang="fr-FR" sz="3200" b="1" dirty="0" smtClean="0">
                <a:solidFill>
                  <a:schemeClr val="tx1"/>
                </a:solidFill>
                <a:latin typeface="Calibri" pitchFamily="34" charset="0"/>
                <a:cs typeface="Calibri" pitchFamily="34" charset="0"/>
              </a:rPr>
              <a:t>à </a:t>
            </a:r>
            <a:r>
              <a:rPr lang="fr-FR" sz="3200" b="1" dirty="0" smtClean="0">
                <a:solidFill>
                  <a:schemeClr val="accent3">
                    <a:lumMod val="50000"/>
                  </a:schemeClr>
                </a:solidFill>
                <a:latin typeface="Calibri" pitchFamily="34" charset="0"/>
                <a:cs typeface="Calibri" pitchFamily="34" charset="0"/>
              </a:rPr>
              <a:t>Paris</a:t>
            </a:r>
            <a:r>
              <a:rPr lang="fr-FR" sz="3200" b="1" dirty="0" smtClean="0">
                <a:solidFill>
                  <a:schemeClr val="tx1"/>
                </a:solidFill>
                <a:latin typeface="Calibri" pitchFamily="34" charset="0"/>
                <a:cs typeface="Calibri" pitchFamily="34" charset="0"/>
              </a:rPr>
              <a:t>, </a:t>
            </a:r>
            <a:r>
              <a:rPr lang="fr-FR" sz="3200" b="1" dirty="0" smtClean="0">
                <a:solidFill>
                  <a:schemeClr val="tx1"/>
                </a:solidFill>
                <a:latin typeface="Calibri" pitchFamily="34" charset="0"/>
                <a:cs typeface="Calibri" pitchFamily="34" charset="0"/>
              </a:rPr>
              <a:t>c’est </a:t>
            </a:r>
            <a:r>
              <a:rPr lang="fr-FR" sz="3200" b="1" dirty="0" smtClean="0">
                <a:solidFill>
                  <a:schemeClr val="accent3">
                    <a:lumMod val="75000"/>
                  </a:schemeClr>
                </a:solidFill>
                <a:latin typeface="Calibri" pitchFamily="34" charset="0"/>
                <a:cs typeface="Calibri" pitchFamily="34" charset="0"/>
              </a:rPr>
              <a:t>un </a:t>
            </a:r>
            <a:r>
              <a:rPr lang="fr-FR" sz="3200" b="1" dirty="0" smtClean="0">
                <a:solidFill>
                  <a:schemeClr val="accent3">
                    <a:lumMod val="75000"/>
                  </a:schemeClr>
                </a:solidFill>
                <a:latin typeface="Calibri" pitchFamily="34" charset="0"/>
                <a:cs typeface="Calibri" pitchFamily="34" charset="0"/>
              </a:rPr>
              <a:t>écrivain, </a:t>
            </a:r>
            <a:r>
              <a:rPr lang="fr-FR" sz="3200" b="1" dirty="0" smtClean="0">
                <a:solidFill>
                  <a:schemeClr val="accent3">
                    <a:lumMod val="75000"/>
                  </a:schemeClr>
                </a:solidFill>
                <a:latin typeface="Calibri" pitchFamily="34" charset="0"/>
                <a:cs typeface="Calibri" pitchFamily="34" charset="0"/>
              </a:rPr>
              <a:t>dramaturge, poète, homme </a:t>
            </a:r>
            <a:r>
              <a:rPr lang="fr-FR" sz="3200" b="1" dirty="0" smtClean="0">
                <a:solidFill>
                  <a:schemeClr val="accent3">
                    <a:lumMod val="75000"/>
                  </a:schemeClr>
                </a:solidFill>
                <a:latin typeface="Calibri" pitchFamily="34" charset="0"/>
                <a:cs typeface="Calibri" pitchFamily="34" charset="0"/>
              </a:rPr>
              <a:t>politique, </a:t>
            </a:r>
            <a:r>
              <a:rPr lang="fr-FR" sz="3200" b="1" dirty="0" smtClean="0">
                <a:solidFill>
                  <a:schemeClr val="accent3">
                    <a:lumMod val="75000"/>
                  </a:schemeClr>
                </a:solidFill>
                <a:latin typeface="Calibri" pitchFamily="34" charset="0"/>
                <a:cs typeface="Calibri" pitchFamily="34" charset="0"/>
              </a:rPr>
              <a:t>académicien et intellectuel </a:t>
            </a:r>
            <a:r>
              <a:rPr lang="fr-FR" sz="3200" b="1" dirty="0" smtClean="0">
                <a:solidFill>
                  <a:schemeClr val="tx1"/>
                </a:solidFill>
                <a:latin typeface="Calibri" pitchFamily="34" charset="0"/>
                <a:cs typeface="Calibri" pitchFamily="34" charset="0"/>
              </a:rPr>
              <a:t>engagé français, considéré comme l'un des plus importants écrivains </a:t>
            </a:r>
            <a:r>
              <a:rPr lang="fr-FR" sz="3200" b="1" dirty="0" smtClean="0">
                <a:solidFill>
                  <a:schemeClr val="tx1"/>
                </a:solidFill>
                <a:latin typeface="Calibri" pitchFamily="34" charset="0"/>
                <a:cs typeface="Calibri" pitchFamily="34" charset="0"/>
              </a:rPr>
              <a:t>romantiques de langue française</a:t>
            </a:r>
            <a:endParaRPr lang="fr-FR" sz="3200" b="1" dirty="0" smtClean="0">
              <a:solidFill>
                <a:schemeClr val="tx1"/>
              </a:solidFill>
              <a:latin typeface="Calibri" pitchFamily="34" charset="0"/>
              <a:cs typeface="Calibri" pitchFamily="34" charset="0"/>
            </a:endParaRPr>
          </a:p>
          <a:p>
            <a:pPr algn="ctr"/>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285852" y="1571612"/>
            <a:ext cx="5357850" cy="107157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Roman à thèse </a:t>
            </a:r>
            <a:endParaRPr lang="fr-FR" sz="3600" b="1" dirty="0">
              <a:solidFill>
                <a:schemeClr val="tx1"/>
              </a:solidFill>
              <a:latin typeface="Calibri" pitchFamily="34" charset="0"/>
              <a:cs typeface="Calibri" pitchFamily="34" charset="0"/>
            </a:endParaRPr>
          </a:p>
        </p:txBody>
      </p:sp>
      <p:sp>
        <p:nvSpPr>
          <p:cNvPr id="3" name="Rectangle à coins arrondis 2"/>
          <p:cNvSpPr/>
          <p:nvPr/>
        </p:nvSpPr>
        <p:spPr>
          <a:xfrm>
            <a:off x="642910" y="2928934"/>
            <a:ext cx="6715172" cy="342902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Une histoire imaginaire, une fiction à travers laquelle , l’écrivain défend une cause, une opinion sur une thématique donnée.</a:t>
            </a:r>
            <a:endParaRPr lang="fr-FR" sz="3600" b="1" dirty="0">
              <a:solidFill>
                <a:schemeClr val="tx1"/>
              </a:solidFill>
              <a:latin typeface="Calibri" pitchFamily="34" charset="0"/>
              <a:cs typeface="Calibri" pitchFamily="34" charset="0"/>
            </a:endParaRPr>
          </a:p>
        </p:txBody>
      </p:sp>
      <p:sp>
        <p:nvSpPr>
          <p:cNvPr id="4" name="Rectangle à coins arrondis 3"/>
          <p:cNvSpPr/>
          <p:nvPr/>
        </p:nvSpPr>
        <p:spPr>
          <a:xfrm>
            <a:off x="2357422" y="928670"/>
            <a:ext cx="3143272" cy="4286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Genre </a:t>
            </a:r>
            <a:endParaRPr lang="fr-FR" sz="3600" b="1" dirty="0">
              <a:solidFill>
                <a:schemeClr val="tx1"/>
              </a:solidFill>
              <a:latin typeface="Calibri" pitchFamily="34" charset="0"/>
              <a:cs typeface="Calibri" pitchFamily="34" charset="0"/>
            </a:endParaRPr>
          </a:p>
        </p:txBody>
      </p:sp>
      <p:sp>
        <p:nvSpPr>
          <p:cNvPr id="5" name="Rectangle à coins arrondis 4"/>
          <p:cNvSpPr/>
          <p:nvPr/>
        </p:nvSpPr>
        <p:spPr>
          <a:xfrm>
            <a:off x="714348" y="214290"/>
            <a:ext cx="6643734" cy="57150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42910" y="285728"/>
            <a:ext cx="6643734" cy="5715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214282" y="1071546"/>
            <a:ext cx="2857520" cy="13573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tx1"/>
                </a:solidFill>
                <a:latin typeface="Calibri" pitchFamily="34" charset="0"/>
                <a:cs typeface="Calibri" pitchFamily="34" charset="0"/>
              </a:rPr>
              <a:t>Victor Hugo</a:t>
            </a:r>
            <a:endParaRPr lang="fr-FR" sz="3600" b="1" dirty="0">
              <a:solidFill>
                <a:schemeClr val="tx1"/>
              </a:solidFill>
              <a:latin typeface="Calibri" pitchFamily="34" charset="0"/>
              <a:cs typeface="Calibri" pitchFamily="34" charset="0"/>
            </a:endParaRPr>
          </a:p>
        </p:txBody>
      </p:sp>
      <p:sp>
        <p:nvSpPr>
          <p:cNvPr id="4" name="Rectangle à coins arrondis 3"/>
          <p:cNvSpPr/>
          <p:nvPr/>
        </p:nvSpPr>
        <p:spPr>
          <a:xfrm>
            <a:off x="3571868" y="1285860"/>
            <a:ext cx="3929090" cy="207170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1</a:t>
            </a:r>
            <a:r>
              <a:rPr lang="fr-FR" sz="3200" b="1" baseline="30000" dirty="0" smtClean="0">
                <a:solidFill>
                  <a:schemeClr val="tx1"/>
                </a:solidFill>
                <a:latin typeface="Calibri" pitchFamily="34" charset="0"/>
                <a:cs typeface="Calibri" pitchFamily="34" charset="0"/>
              </a:rPr>
              <a:t>er</a:t>
            </a:r>
            <a:r>
              <a:rPr lang="fr-FR" sz="3200" b="1" dirty="0" smtClean="0">
                <a:solidFill>
                  <a:schemeClr val="tx1"/>
                </a:solidFill>
                <a:latin typeface="Calibri" pitchFamily="34" charset="0"/>
                <a:cs typeface="Calibri" pitchFamily="34" charset="0"/>
              </a:rPr>
              <a:t>  écrivain à avoir osé publier un écrit littéraire contre la peine de mort</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214282" y="3571876"/>
            <a:ext cx="5000660" cy="235745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 roman , depuis la première phrase  met en scène l’angoisse d’un condamné à mort</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785786" y="214290"/>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4" name="Rectangle à coins arrondis 3"/>
          <p:cNvSpPr/>
          <p:nvPr/>
        </p:nvSpPr>
        <p:spPr>
          <a:xfrm>
            <a:off x="214282" y="928670"/>
            <a:ext cx="4357718" cy="135732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Pourquoi un condamné sans identité? </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2857488" y="2357430"/>
            <a:ext cx="5000660" cy="207170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C’est la défense </a:t>
            </a:r>
            <a:r>
              <a:rPr lang="fr-FR" sz="3200" b="1" dirty="0" smtClean="0">
                <a:solidFill>
                  <a:schemeClr val="accent2">
                    <a:lumMod val="50000"/>
                  </a:schemeClr>
                </a:solidFill>
                <a:latin typeface="Calibri" pitchFamily="34" charset="0"/>
                <a:cs typeface="Calibri" pitchFamily="34" charset="0"/>
              </a:rPr>
              <a:t>d’une cause, d’un condamné quelconque </a:t>
            </a:r>
            <a:r>
              <a:rPr lang="fr-FR" sz="3200" b="1" dirty="0" smtClean="0">
                <a:solidFill>
                  <a:schemeClr val="tx1"/>
                </a:solidFill>
                <a:latin typeface="Calibri" pitchFamily="34" charset="0"/>
                <a:cs typeface="Calibri" pitchFamily="34" charset="0"/>
              </a:rPr>
              <a:t>pour un crime</a:t>
            </a:r>
            <a:r>
              <a:rPr lang="fr-FR" sz="3200" b="1" dirty="0" smtClean="0">
                <a:latin typeface="Calibri" pitchFamily="34" charset="0"/>
                <a:cs typeface="Calibri" pitchFamily="34" charset="0"/>
              </a:rPr>
              <a:t> </a:t>
            </a:r>
            <a:r>
              <a:rPr lang="fr-FR" sz="3200" b="1" dirty="0" smtClean="0">
                <a:solidFill>
                  <a:schemeClr val="accent2">
                    <a:lumMod val="50000"/>
                  </a:schemeClr>
                </a:solidFill>
                <a:latin typeface="Calibri" pitchFamily="34" charset="0"/>
                <a:cs typeface="Calibri" pitchFamily="34" charset="0"/>
              </a:rPr>
              <a:t>quelconque</a:t>
            </a:r>
            <a:endParaRPr lang="fr-FR" sz="3200" b="1" dirty="0">
              <a:solidFill>
                <a:schemeClr val="accent2">
                  <a:lumMod val="50000"/>
                </a:schemeClr>
              </a:solidFill>
              <a:latin typeface="Calibri" pitchFamily="34" charset="0"/>
              <a:cs typeface="Calibri" pitchFamily="34" charset="0"/>
            </a:endParaRPr>
          </a:p>
        </p:txBody>
      </p:sp>
      <p:sp>
        <p:nvSpPr>
          <p:cNvPr id="6" name="Rectangle à coins arrondis 5"/>
          <p:cNvSpPr/>
          <p:nvPr/>
        </p:nvSpPr>
        <p:spPr>
          <a:xfrm>
            <a:off x="285720" y="4572008"/>
            <a:ext cx="5000660" cy="214314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Aucun homme qui qu’il soit, quel que soit son crime, ne doit pas être condamné à mort.</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14348" y="285728"/>
            <a:ext cx="6643734"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1000100" y="1071546"/>
            <a:ext cx="5643602" cy="135732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Les informations sur le condamné sont dispersées dans le roman.  </a:t>
            </a:r>
            <a:endParaRPr lang="fr-FR" sz="3200" b="1" dirty="0">
              <a:solidFill>
                <a:schemeClr val="tx1"/>
              </a:solidFill>
              <a:latin typeface="Calibri" pitchFamily="34" charset="0"/>
              <a:cs typeface="Calibri" pitchFamily="34" charset="0"/>
            </a:endParaRPr>
          </a:p>
        </p:txBody>
      </p:sp>
      <p:sp>
        <p:nvSpPr>
          <p:cNvPr id="4" name="Rectangle à coins arrondis 3"/>
          <p:cNvSpPr/>
          <p:nvPr/>
        </p:nvSpPr>
        <p:spPr>
          <a:xfrm>
            <a:off x="214282" y="2571744"/>
            <a:ext cx="4429156" cy="221457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Âge incertain, même s’il parle vers la fin qu’on allait lui prendre quarante ans de vie</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4857752" y="3500438"/>
            <a:ext cx="3071834" cy="300039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Au détour du pont, des femmes m’ont plaint d’être si jeune » chap. 48</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14348" y="285728"/>
            <a:ext cx="6643734"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u="sng" dirty="0" smtClean="0">
                <a:solidFill>
                  <a:schemeClr val="tx1"/>
                </a:solidFill>
                <a:latin typeface="Calibri" pitchFamily="34" charset="0"/>
                <a:cs typeface="Calibri" pitchFamily="34" charset="0"/>
              </a:rPr>
              <a:t>Le dernier jour d’un condamné </a:t>
            </a:r>
            <a:endParaRPr lang="fr-FR" sz="3600" b="1" u="sng" dirty="0">
              <a:solidFill>
                <a:schemeClr val="tx1"/>
              </a:solidFill>
              <a:latin typeface="Calibri" pitchFamily="34" charset="0"/>
              <a:cs typeface="Calibri" pitchFamily="34" charset="0"/>
            </a:endParaRPr>
          </a:p>
        </p:txBody>
      </p:sp>
      <p:sp>
        <p:nvSpPr>
          <p:cNvPr id="3" name="Rectangle à coins arrondis 2"/>
          <p:cNvSpPr/>
          <p:nvPr/>
        </p:nvSpPr>
        <p:spPr>
          <a:xfrm>
            <a:off x="1071538" y="1071546"/>
            <a:ext cx="5715040" cy="178595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latin typeface="Calibri" pitchFamily="34" charset="0"/>
                <a:cs typeface="Calibri" pitchFamily="34" charset="0"/>
              </a:rPr>
              <a:t>« Ma jeunesse, ma docilité » </a:t>
            </a:r>
            <a:r>
              <a:rPr lang="fr-FR" sz="3200" b="1" dirty="0" smtClean="0">
                <a:solidFill>
                  <a:schemeClr val="tx1"/>
                </a:solidFill>
                <a:latin typeface="Calibri" pitchFamily="34" charset="0"/>
                <a:cs typeface="Calibri" pitchFamily="34" charset="0"/>
              </a:rPr>
              <a:t>chap.5</a:t>
            </a:r>
            <a:endParaRPr lang="fr-FR" sz="3200" b="1" dirty="0">
              <a:solidFill>
                <a:schemeClr val="tx1"/>
              </a:solidFill>
              <a:latin typeface="Calibri" pitchFamily="34" charset="0"/>
              <a:cs typeface="Calibri" pitchFamily="34" charset="0"/>
            </a:endParaRPr>
          </a:p>
        </p:txBody>
      </p:sp>
      <p:sp>
        <p:nvSpPr>
          <p:cNvPr id="5" name="Rectangle à coins arrondis 4"/>
          <p:cNvSpPr/>
          <p:nvPr/>
        </p:nvSpPr>
        <p:spPr>
          <a:xfrm>
            <a:off x="1071538" y="3143248"/>
            <a:ext cx="6215106" cy="192882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 </a:t>
            </a:r>
            <a:r>
              <a:rPr lang="fr-FR" sz="3200" b="1" dirty="0" smtClean="0">
                <a:solidFill>
                  <a:schemeClr val="tx1"/>
                </a:solidFill>
                <a:latin typeface="Calibri" pitchFamily="34" charset="0"/>
                <a:cs typeface="Calibri" pitchFamily="34" charset="0"/>
              </a:rPr>
              <a:t>Je laisse une mère, je laisse une femme, je laisse un enfant…….une petite fille de trois ans » chap. 9</a:t>
            </a:r>
            <a:endParaRPr lang="fr-FR" sz="3200" b="1"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690</TotalTime>
  <Words>1548</Words>
  <Application>Microsoft Office PowerPoint</Application>
  <PresentationFormat>Affichage à l'écran (4:3)</PresentationFormat>
  <Paragraphs>161</Paragraphs>
  <Slides>37</Slides>
  <Notes>1</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Opulent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148</cp:revision>
  <dcterms:created xsi:type="dcterms:W3CDTF">2010-05-28T20:49:51Z</dcterms:created>
  <dcterms:modified xsi:type="dcterms:W3CDTF">2010-06-02T10:46:12Z</dcterms:modified>
</cp:coreProperties>
</file>