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30/09/2016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30/09/2016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30/09/2016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30/09/2016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/>
          <a:lstStyle/>
          <a:p>
            <a:r>
              <a:rPr lang="fr-FR" dirty="0" smtClean="0"/>
              <a:t>Période 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Principes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choix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planification: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démarche de construction </a:t>
            </a:r>
          </a:p>
          <a:p>
            <a:r>
              <a:rPr lang="fr-FR" dirty="0" smtClean="0"/>
              <a:t>Une ingénierie pédagogique formatrice</a:t>
            </a:r>
          </a:p>
          <a:p>
            <a:r>
              <a:rPr lang="fr-FR" dirty="0" smtClean="0"/>
              <a:t>Des étapes </a:t>
            </a:r>
            <a:r>
              <a:rPr lang="fr-FR" dirty="0" smtClean="0"/>
              <a:t>progressives qui favorisent l’apprentissage des capacités de transfert ( dialectiquement, le projet permettra de transférer les apprentissages)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fiches pédagogiques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Outil d’implémentation progressive du projet</a:t>
            </a:r>
          </a:p>
          <a:p>
            <a:r>
              <a:rPr lang="fr-FR" dirty="0" smtClean="0"/>
              <a:t>Cohérence interne (</a:t>
            </a:r>
            <a:r>
              <a:rPr lang="fr-FR" b="1" dirty="0" smtClean="0"/>
              <a:t>activités articulées</a:t>
            </a:r>
            <a:r>
              <a:rPr lang="fr-FR" dirty="0" smtClean="0"/>
              <a:t>) et externe (</a:t>
            </a:r>
            <a:r>
              <a:rPr lang="fr-FR" b="1" dirty="0" smtClean="0"/>
              <a:t>construisent le projet et les compétences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Progression des apprentissages (</a:t>
            </a:r>
            <a:r>
              <a:rPr lang="fr-FR" b="1" dirty="0" smtClean="0"/>
              <a:t>selon les schémas </a:t>
            </a:r>
            <a:r>
              <a:rPr lang="fr-FR" b="1" dirty="0" smtClean="0"/>
              <a:t>psycho-cognitifs reconnus:  découverte, compréhension, production)</a:t>
            </a:r>
            <a:endParaRPr lang="fr-FR" b="1" dirty="0" smtClean="0"/>
          </a:p>
          <a:p>
            <a:r>
              <a:rPr lang="fr-FR" dirty="0" smtClean="0"/>
              <a:t>Centration sur les processus de l’apprentissage (</a:t>
            </a:r>
            <a:r>
              <a:rPr lang="fr-FR" b="1" dirty="0" smtClean="0"/>
              <a:t>construction psycho-cognitive développante</a:t>
            </a:r>
            <a:r>
              <a:rPr lang="fr-FR" dirty="0" smtClean="0"/>
              <a:t>)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défi lecture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Activité ludique et formatrice</a:t>
            </a:r>
          </a:p>
          <a:p>
            <a:r>
              <a:rPr lang="fr-FR" dirty="0" smtClean="0"/>
              <a:t>Promotion de la lecture plaisir</a:t>
            </a:r>
          </a:p>
          <a:p>
            <a:r>
              <a:rPr lang="fr-FR" dirty="0" smtClean="0"/>
              <a:t>Appui aux apprentissages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mise à niveau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Passerelle avec le primaire</a:t>
            </a:r>
          </a:p>
          <a:p>
            <a:r>
              <a:rPr lang="fr-FR" dirty="0" smtClean="0"/>
              <a:t>Préparation aux projets prévus au cycle collégial</a:t>
            </a:r>
          </a:p>
          <a:p>
            <a:r>
              <a:rPr lang="fr-FR" dirty="0" smtClean="0"/>
              <a:t>Responsabilisation des enseignants quant aux choix et aux stratégies </a:t>
            </a:r>
            <a:r>
              <a:rPr lang="fr-FR" dirty="0" smtClean="0"/>
              <a:t>personnelles à adopter (apport de l’enseignant).</a:t>
            </a:r>
            <a:endParaRPr lang="fr-FR" dirty="0" smtClean="0"/>
          </a:p>
          <a:p>
            <a:r>
              <a:rPr lang="fr-FR" dirty="0" smtClean="0"/>
              <a:t>Préparation psychologique des </a:t>
            </a:r>
            <a:r>
              <a:rPr lang="fr-FR" dirty="0" smtClean="0"/>
              <a:t>apprenants (passage du primaire </a:t>
            </a:r>
            <a:r>
              <a:rPr lang="fr-FR" smtClean="0"/>
              <a:t>au collège)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dirty="0" smtClean="0"/>
              <a:t>période 1: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 Principes de base:</a:t>
            </a:r>
          </a:p>
          <a:p>
            <a:pPr lvl="1">
              <a:buNone/>
            </a:pPr>
            <a:r>
              <a:rPr lang="fr-FR" dirty="0" smtClean="0"/>
              <a:t>a- allégement, </a:t>
            </a:r>
          </a:p>
          <a:p>
            <a:pPr lvl="1">
              <a:buNone/>
            </a:pPr>
            <a:r>
              <a:rPr lang="fr-FR" dirty="0" smtClean="0"/>
              <a:t>b- rationalisation, </a:t>
            </a:r>
          </a:p>
          <a:p>
            <a:pPr lvl="1">
              <a:buNone/>
            </a:pPr>
            <a:r>
              <a:rPr lang="fr-FR" dirty="0" smtClean="0"/>
              <a:t>c- simplification</a:t>
            </a:r>
          </a:p>
          <a:p>
            <a:pPr lvl="1">
              <a:buNone/>
            </a:pPr>
            <a:r>
              <a:rPr lang="fr-FR" dirty="0" smtClean="0"/>
              <a:t>d- finalisation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Choix  pédagogiques: </a:t>
            </a:r>
          </a:p>
          <a:p>
            <a:pPr lvl="1">
              <a:buNone/>
            </a:pPr>
            <a:r>
              <a:rPr lang="fr-FR" dirty="0" smtClean="0"/>
              <a:t>a- le projet, (pourquoi le conte?) </a:t>
            </a:r>
          </a:p>
          <a:p>
            <a:pPr lvl="1">
              <a:buNone/>
            </a:pPr>
            <a:r>
              <a:rPr lang="fr-FR" dirty="0" smtClean="0"/>
              <a:t>b- les compétences (disciplinaires et transversales)</a:t>
            </a:r>
          </a:p>
          <a:p>
            <a:pPr lvl="1">
              <a:buNone/>
            </a:pPr>
            <a:r>
              <a:rPr lang="fr-FR" dirty="0" smtClean="0"/>
              <a:t>c- la planification</a:t>
            </a:r>
          </a:p>
          <a:p>
            <a:pPr lvl="1">
              <a:buNone/>
            </a:pPr>
            <a:r>
              <a:rPr lang="fr-FR" dirty="0" smtClean="0"/>
              <a:t>d-les fiches pédagogiques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le défi lecture, (projet personnel de l’élève</a:t>
            </a:r>
            <a:r>
              <a:rPr lang="fr-FR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La mise à niveau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Allégement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De neuf genres narratifs on est passé à un seul </a:t>
            </a:r>
            <a:r>
              <a:rPr lang="fr-FR" b="1" dirty="0" smtClean="0"/>
              <a:t>(le conte)</a:t>
            </a:r>
          </a:p>
          <a:p>
            <a:r>
              <a:rPr lang="fr-FR" dirty="0" smtClean="0"/>
              <a:t>De supports longs et volumineux </a:t>
            </a:r>
            <a:r>
              <a:rPr lang="fr-FR" b="1" dirty="0" smtClean="0"/>
              <a:t>(chaque genre narratif = support autonome)</a:t>
            </a:r>
            <a:r>
              <a:rPr lang="fr-FR" dirty="0" smtClean="0"/>
              <a:t> , on est passé à des extraits courts et ciblés </a:t>
            </a:r>
            <a:r>
              <a:rPr lang="fr-FR" b="1" dirty="0" smtClean="0"/>
              <a:t>(extraits du conte)</a:t>
            </a:r>
          </a:p>
          <a:p>
            <a:r>
              <a:rPr lang="fr-FR" dirty="0" smtClean="0"/>
              <a:t>D’une interprétation exhaustive du curriculum (</a:t>
            </a:r>
            <a:r>
              <a:rPr lang="fr-FR" b="1" dirty="0" smtClean="0"/>
              <a:t>profusion générique en lecture et à l’écrit) </a:t>
            </a:r>
            <a:r>
              <a:rPr lang="fr-FR" dirty="0" smtClean="0"/>
              <a:t>à une interprétation modérée (</a:t>
            </a:r>
            <a:r>
              <a:rPr lang="fr-FR" b="1" dirty="0" smtClean="0"/>
              <a:t>un genre représentatif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Rationalisation: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D’une planification linéaire et exhaustive des ressources (</a:t>
            </a:r>
            <a:r>
              <a:rPr lang="fr-FR" b="1" dirty="0" smtClean="0"/>
              <a:t>sans projet d’utilisation</a:t>
            </a:r>
            <a:r>
              <a:rPr lang="fr-FR" dirty="0" smtClean="0"/>
              <a:t>) à une planification ciblée (</a:t>
            </a:r>
            <a:r>
              <a:rPr lang="fr-FR" b="1" dirty="0" smtClean="0"/>
              <a:t>ressources au service d’un projet) </a:t>
            </a:r>
          </a:p>
          <a:p>
            <a:r>
              <a:rPr lang="fr-FR" dirty="0" smtClean="0"/>
              <a:t>D’une recherche d’une pureté générique et théorique </a:t>
            </a:r>
            <a:r>
              <a:rPr lang="fr-FR" b="1" dirty="0" smtClean="0"/>
              <a:t>(les ressources appartiennent toutes à la narration)</a:t>
            </a:r>
            <a:r>
              <a:rPr lang="fr-FR" dirty="0" smtClean="0"/>
              <a:t> à une reconnaissance textuelle du genre retenu </a:t>
            </a:r>
            <a:r>
              <a:rPr lang="fr-FR" b="1" dirty="0" smtClean="0"/>
              <a:t>(le conte= narration, description, etc.)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Simplification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D’une conception descriptive de la langue </a:t>
            </a:r>
            <a:r>
              <a:rPr lang="fr-FR" b="1" dirty="0" smtClean="0"/>
              <a:t>(définitions, terminologie académique</a:t>
            </a:r>
            <a:r>
              <a:rPr lang="fr-FR" dirty="0" smtClean="0"/>
              <a:t>) à une conception pragmatique </a:t>
            </a:r>
            <a:r>
              <a:rPr lang="fr-FR" b="1" dirty="0" smtClean="0"/>
              <a:t>(langue d’usage)</a:t>
            </a:r>
          </a:p>
          <a:p>
            <a:r>
              <a:rPr lang="fr-FR" dirty="0" smtClean="0"/>
              <a:t>D’un discours métalinguistique et spécialisé </a:t>
            </a:r>
            <a:r>
              <a:rPr lang="fr-FR" b="1" dirty="0" smtClean="0"/>
              <a:t>(schémas, concepts, etc.) </a:t>
            </a:r>
            <a:r>
              <a:rPr lang="fr-FR" dirty="0" smtClean="0"/>
              <a:t>à un discours transparent </a:t>
            </a:r>
            <a:r>
              <a:rPr lang="fr-FR" b="1" dirty="0" smtClean="0"/>
              <a:t>(la langue)</a:t>
            </a:r>
            <a:endParaRPr lang="fr-F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Finalisation: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 l’apprentissage ouvert de la compétence </a:t>
            </a:r>
            <a:r>
              <a:rPr lang="fr-FR" b="1" dirty="0" smtClean="0"/>
              <a:t>(ressources superflues</a:t>
            </a:r>
            <a:r>
              <a:rPr lang="fr-FR" dirty="0" smtClean="0"/>
              <a:t>) à un apprentissage significatif </a:t>
            </a:r>
            <a:r>
              <a:rPr lang="fr-FR" b="1" dirty="0" smtClean="0"/>
              <a:t>( ressources nécessaires et suffisantes)</a:t>
            </a:r>
          </a:p>
          <a:p>
            <a:r>
              <a:rPr lang="fr-FR" dirty="0" smtClean="0"/>
              <a:t>D’un apprentissage de ressources isolées (</a:t>
            </a:r>
            <a:r>
              <a:rPr lang="fr-FR" b="1" dirty="0" smtClean="0"/>
              <a:t>séquences-ilots</a:t>
            </a:r>
            <a:r>
              <a:rPr lang="fr-FR" dirty="0" smtClean="0"/>
              <a:t>)  à l’apprentissage du transfert de ces ressource (</a:t>
            </a:r>
            <a:r>
              <a:rPr lang="fr-FR" b="1" dirty="0" smtClean="0"/>
              <a:t>séquences au service d’un projet)</a:t>
            </a:r>
            <a:endParaRPr lang="fr-F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projet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Axé sur l’action </a:t>
            </a:r>
            <a:r>
              <a:rPr lang="fr-FR" b="1" dirty="0" smtClean="0"/>
              <a:t>(écrire et</a:t>
            </a:r>
            <a:r>
              <a:rPr lang="fr-FR" b="1" u="sng" dirty="0" smtClean="0"/>
              <a:t> jouer </a:t>
            </a:r>
            <a:r>
              <a:rPr lang="fr-FR" b="1" dirty="0" smtClean="0"/>
              <a:t>un conte</a:t>
            </a:r>
            <a:r>
              <a:rPr lang="fr-FR" dirty="0" smtClean="0"/>
              <a:t>)</a:t>
            </a:r>
          </a:p>
          <a:p>
            <a:r>
              <a:rPr lang="fr-FR" dirty="0" smtClean="0"/>
              <a:t>Vecteur des apprentissages </a:t>
            </a:r>
            <a:r>
              <a:rPr lang="fr-FR" b="1" dirty="0" smtClean="0"/>
              <a:t>(situation actuelle: absence de projet ou projet d’écriture parallèle couteux en temps et en effort cognitif )</a:t>
            </a:r>
          </a:p>
          <a:p>
            <a:r>
              <a:rPr lang="fr-FR" dirty="0" smtClean="0"/>
              <a:t>Favorise le transfert (</a:t>
            </a:r>
            <a:r>
              <a:rPr lang="fr-FR" b="1" dirty="0" smtClean="0"/>
              <a:t>les ressources prévues permettent de construire un projet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le conte?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Représentatif du genre narratif</a:t>
            </a:r>
          </a:p>
          <a:p>
            <a:r>
              <a:rPr lang="fr-FR" dirty="0" smtClean="0"/>
              <a:t>Genre </a:t>
            </a:r>
            <a:r>
              <a:rPr lang="fr-FR" b="1" dirty="0" smtClean="0"/>
              <a:t>éducatif</a:t>
            </a:r>
            <a:r>
              <a:rPr lang="fr-FR" dirty="0" smtClean="0"/>
              <a:t> par excellence</a:t>
            </a:r>
          </a:p>
          <a:p>
            <a:r>
              <a:rPr lang="fr-FR" dirty="0" smtClean="0"/>
              <a:t>compatible avec les attentes psychoculturelles des apprenants de cette tranche d’âge (esprit mythique, etc.)</a:t>
            </a:r>
          </a:p>
          <a:p>
            <a:r>
              <a:rPr lang="fr-FR" dirty="0" smtClean="0"/>
              <a:t>Riche linguistiquement et textuellement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compétences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Actuellement, elles ne sont pas formulées (un intitulé vague: formes simples du récit par exemple)             exhaustivité cognitive</a:t>
            </a:r>
          </a:p>
          <a:p>
            <a:r>
              <a:rPr lang="fr-FR" dirty="0" smtClean="0"/>
              <a:t>La formulation de la compétence a permis la r</a:t>
            </a:r>
            <a:r>
              <a:rPr lang="fr-FR" dirty="0" smtClean="0"/>
              <a:t>ationalisation </a:t>
            </a:r>
            <a:r>
              <a:rPr lang="fr-FR" dirty="0" smtClean="0"/>
              <a:t>des ressources: ressources nécessaires au projet</a:t>
            </a:r>
          </a:p>
          <a:p>
            <a:r>
              <a:rPr lang="fr-FR" dirty="0" smtClean="0"/>
              <a:t>Réhabilitation des compétences transversales: centration sur la formation du citoyen</a:t>
            </a:r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2571736" y="2786058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545</Words>
  <Application>Microsoft Office PowerPoint</Application>
  <PresentationFormat>Affichage à l'écran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Période 1</vt:lpstr>
      <vt:lpstr>la période 1:</vt:lpstr>
      <vt:lpstr>Allégement </vt:lpstr>
      <vt:lpstr>Rationalisation:</vt:lpstr>
      <vt:lpstr>Simplification </vt:lpstr>
      <vt:lpstr>Finalisation: </vt:lpstr>
      <vt:lpstr>Le projet </vt:lpstr>
      <vt:lpstr>Pourquoi le conte?</vt:lpstr>
      <vt:lpstr>Les compétences</vt:lpstr>
      <vt:lpstr>La planification: </vt:lpstr>
      <vt:lpstr>Les fiches pédagogiques</vt:lpstr>
      <vt:lpstr>Le défi lecture </vt:lpstr>
      <vt:lpstr>La mise à niveau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reza</dc:creator>
  <cp:lastModifiedBy>reza</cp:lastModifiedBy>
  <cp:revision>66</cp:revision>
  <dcterms:created xsi:type="dcterms:W3CDTF">2016-09-07T23:57:51Z</dcterms:created>
  <dcterms:modified xsi:type="dcterms:W3CDTF">2016-09-30T14:44:23Z</dcterms:modified>
</cp:coreProperties>
</file>